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72"/>
  </p:notesMasterIdLst>
  <p:sldIdLst>
    <p:sldId id="277" r:id="rId4"/>
    <p:sldId id="378" r:id="rId5"/>
    <p:sldId id="379" r:id="rId6"/>
    <p:sldId id="278" r:id="rId7"/>
    <p:sldId id="380" r:id="rId8"/>
    <p:sldId id="279" r:id="rId9"/>
    <p:sldId id="280" r:id="rId10"/>
    <p:sldId id="383" r:id="rId11"/>
    <p:sldId id="385" r:id="rId12"/>
    <p:sldId id="381" r:id="rId13"/>
    <p:sldId id="281" r:id="rId14"/>
    <p:sldId id="386" r:id="rId15"/>
    <p:sldId id="384" r:id="rId16"/>
    <p:sldId id="387" r:id="rId17"/>
    <p:sldId id="319" r:id="rId18"/>
    <p:sldId id="320" r:id="rId19"/>
    <p:sldId id="321" r:id="rId20"/>
    <p:sldId id="322" r:id="rId21"/>
    <p:sldId id="323" r:id="rId22"/>
    <p:sldId id="324" r:id="rId23"/>
    <p:sldId id="328" r:id="rId24"/>
    <p:sldId id="329" r:id="rId25"/>
    <p:sldId id="330" r:id="rId26"/>
    <p:sldId id="340" r:id="rId27"/>
    <p:sldId id="341" r:id="rId28"/>
    <p:sldId id="342" r:id="rId29"/>
    <p:sldId id="343" r:id="rId30"/>
    <p:sldId id="344" r:id="rId31"/>
    <p:sldId id="345" r:id="rId32"/>
    <p:sldId id="291" r:id="rId33"/>
    <p:sldId id="293" r:id="rId34"/>
    <p:sldId id="388" r:id="rId35"/>
    <p:sldId id="297" r:id="rId36"/>
    <p:sldId id="347" r:id="rId37"/>
    <p:sldId id="348" r:id="rId38"/>
    <p:sldId id="295" r:id="rId39"/>
    <p:sldId id="366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294" r:id="rId49"/>
    <p:sldId id="349" r:id="rId50"/>
    <p:sldId id="350" r:id="rId51"/>
    <p:sldId id="299" r:id="rId52"/>
    <p:sldId id="397" r:id="rId53"/>
    <p:sldId id="398" r:id="rId54"/>
    <p:sldId id="332" r:id="rId55"/>
    <p:sldId id="333" r:id="rId56"/>
    <p:sldId id="334" r:id="rId57"/>
    <p:sldId id="399" r:id="rId58"/>
    <p:sldId id="368" r:id="rId59"/>
    <p:sldId id="369" r:id="rId60"/>
    <p:sldId id="400" r:id="rId61"/>
    <p:sldId id="372" r:id="rId62"/>
    <p:sldId id="371" r:id="rId63"/>
    <p:sldId id="259" r:id="rId64"/>
    <p:sldId id="302" r:id="rId65"/>
    <p:sldId id="303" r:id="rId66"/>
    <p:sldId id="301" r:id="rId67"/>
    <p:sldId id="308" r:id="rId68"/>
    <p:sldId id="306" r:id="rId69"/>
    <p:sldId id="304" r:id="rId70"/>
    <p:sldId id="305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63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e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e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40.emf"/><Relationship Id="rId4" Type="http://schemas.openxmlformats.org/officeDocument/2006/relationships/image" Target="../media/image6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40.emf"/><Relationship Id="rId4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22242-FC10-40F3-A54B-9B63FBA3F885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E9E6F-200B-4FD3-B188-0D4D5D8ABF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64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F6E3AF71-C20E-4798-AFBE-5FC3548334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8F665-E21E-4091-956E-75D7A5964E1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FBABA3B-7E30-45F3-B77E-50E8FCB58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76F9155C-DEFF-498D-9BFA-56E7C8963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3AF1D98C-9FB8-42AA-A955-E56D749D95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D18FB-847A-4D95-A66E-6058C5E1227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881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5EC79F50-7EBB-4BE6-B201-541554CA7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F6E01A10-8E41-4DD3-BC49-383DF32B7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89C9E7AF-2230-4411-9A21-81DE2B0E5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48063C-2EE2-4B04-8258-8DC3CB7666DC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881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FCDD1484-E9EA-4734-A6F8-8F94DA796E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678587A2-1340-4184-AECF-84384457C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C5FE1754-E041-47FB-857D-151666D22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291DE3-9691-482A-8B63-C6CD4E9ABC4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881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FC754951-9B6D-4C99-AC3F-997D421756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61880A5E-F8F3-4502-BE06-974C21D63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5D685D47-4E05-42F2-AAB8-0983E5C991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ED4BF-65D2-4EF4-A616-CAF72182587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3B8FCF9E-3B6C-42A4-A4F0-02BD7B2824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5F420E33-2DAA-40E9-BB63-167DFF9E7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35D93A07-3187-4C05-81C5-EEC5F53D7C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34A1F-1FC7-403C-91B3-4607220262F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38E0BE0C-BA89-4489-90CE-0C00ADA2AE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787F7CAA-F2E1-49B0-854D-655D5BA5A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557261E7-03E2-42CF-96BF-DF1C5954A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83D6C8-21A9-45B1-BF97-258DA8F66C4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971BBA82-446F-4BE3-A6C7-CDA83F8D82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6CFE9E00-D4FF-4C3B-A494-771B8EC8E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C3B4761D-2D76-43D8-9104-89067BEDA3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FA9C4-09AF-4F28-82A3-49258B2D238C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327E69C6-9D81-44E1-93BF-AAA849C23C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B29AB7A8-3EC4-4885-9B2C-02DBD967F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F9A6F11A-4C7D-4473-A0BD-4AD2EC3B02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68DCC7-C4E3-4140-BCF9-EB9008BC68B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43245FD4-0166-45C9-8BE8-476F2F4337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F72AEE93-DC6F-4CC6-99EE-1DEDD1FEF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24AEBEEA-73E9-4AC8-840A-88746E07D6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67FA5-5F6D-40BD-A606-63427A03E1E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0807CF70-D852-4E33-92F5-584B5E4945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DA324B78-8005-4E8B-9E55-5CA4AF8AB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1766330F-3C65-4D95-90C5-01881F9939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fld id="{08EE39EF-14A5-4018-8437-0EE975F58A42}" type="slidenum">
              <a:rPr lang="en-US" altLang="zh-CN" sz="1200" smtClean="0">
                <a:latin typeface="Arial" panose="020B0604020202020204" pitchFamily="34" charset="0"/>
              </a:rPr>
              <a:pPr/>
              <a:t>61</a:t>
            </a:fld>
            <a:endParaRPr lang="en-US" altLang="zh-CN" sz="1200">
              <a:latin typeface="Arial" panose="020B0604020202020204" pitchFamily="34" charset="0"/>
            </a:endParaRPr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6CC5D4E9-5B42-414E-9470-B9FFBB175E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F3D4622-BC63-4D02-99D8-452319F65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A2230AB-7133-4DF9-8EE7-465E6C02D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736CB-63E0-434F-814A-0DFAEAA24F71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AF8C460-313E-419C-967E-D1D46CC25A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1E9875BD-7D60-4A4D-9558-4DC9F4BA2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BF41BE93-6FC2-4C52-A1E0-4CCE7A0EFE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fld id="{6CE69182-9672-422E-AF70-CA6337185628}" type="slidenum">
              <a:rPr lang="en-US" altLang="zh-CN" sz="1200" smtClean="0">
                <a:latin typeface="Arial" panose="020B0604020202020204" pitchFamily="34" charset="0"/>
              </a:rPr>
              <a:pPr/>
              <a:t>62</a:t>
            </a:fld>
            <a:endParaRPr lang="en-US" altLang="zh-CN" sz="1200">
              <a:latin typeface="Arial" panose="020B0604020202020204" pitchFamily="34" charset="0"/>
            </a:endParaRPr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8AB8E3CC-6BA3-49A5-AA45-0F1EA147BB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BCAF8BF9-EFFC-4A3F-9C26-ACF45C827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56B4D14B-B49F-4C70-891F-5AB1581A68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fld id="{1BBFED1C-1370-47AA-A506-98137AC11A8C}" type="slidenum">
              <a:rPr lang="en-US" altLang="zh-CN" sz="1200" smtClean="0">
                <a:latin typeface="Arial" panose="020B0604020202020204" pitchFamily="34" charset="0"/>
              </a:rPr>
              <a:pPr/>
              <a:t>63</a:t>
            </a:fld>
            <a:endParaRPr lang="en-US" altLang="zh-CN" sz="1200">
              <a:latin typeface="Arial" panose="020B0604020202020204" pitchFamily="34" charset="0"/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8D204640-B79B-490B-8832-61C965160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0B4A71D8-FFE8-4F1A-8E0C-B63F93127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A0F1088C-54FD-41EE-9754-C11EA3B9C8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fld id="{BF30394D-C18D-4BA7-9361-5BB2506B7F79}" type="slidenum">
              <a:rPr lang="en-US" altLang="zh-CN" sz="1200" smtClean="0">
                <a:latin typeface="Arial" panose="020B0604020202020204" pitchFamily="34" charset="0"/>
              </a:rPr>
              <a:pPr/>
              <a:t>64</a:t>
            </a:fld>
            <a:endParaRPr lang="en-US" altLang="zh-CN" sz="1200">
              <a:latin typeface="Arial" panose="020B0604020202020204" pitchFamily="34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2AD59838-EE7F-48AA-A282-77209532E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0313EEA5-D230-49EF-9F92-1C253E0A1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7B4B5861-63D9-4F27-A1BD-AB82E6036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fld id="{0628366B-0FA9-4544-9428-CFA7DC1DBACA}" type="slidenum">
              <a:rPr lang="en-US" altLang="zh-CN" sz="1200" smtClean="0">
                <a:latin typeface="Arial" panose="020B0604020202020204" pitchFamily="34" charset="0"/>
              </a:rPr>
              <a:pPr/>
              <a:t>65</a:t>
            </a:fld>
            <a:endParaRPr lang="en-US" altLang="zh-CN" sz="1200">
              <a:latin typeface="Arial" panose="020B0604020202020204" pitchFamily="34" charset="0"/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D4124B17-8B69-48B2-B581-BFF3C786E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022217E8-964D-40B6-95FB-53E737EF6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3E4C6D3E-B49F-4CEB-8972-58FCBB1F82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fld id="{0802D7A2-5E0A-492E-92DF-C31EB1977408}" type="slidenum">
              <a:rPr lang="en-US" altLang="zh-CN" sz="1200" smtClean="0">
                <a:latin typeface="Arial" panose="020B0604020202020204" pitchFamily="34" charset="0"/>
              </a:rPr>
              <a:pPr/>
              <a:t>66</a:t>
            </a:fld>
            <a:endParaRPr lang="en-US" altLang="zh-CN" sz="1200">
              <a:latin typeface="Arial" panose="020B0604020202020204" pitchFamily="34" charset="0"/>
            </a:endParaRP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D73A6F11-85BE-4377-9C98-5A7B2983BF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E02A4022-4228-47BB-A108-54E143B14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FB276D54-79A0-4A7D-98D7-064EDA9A21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fld id="{03F1D6CF-E399-4687-A524-8ACEBB90866D}" type="slidenum">
              <a:rPr lang="en-US" altLang="zh-CN" sz="1200" smtClean="0">
                <a:latin typeface="Arial" panose="020B0604020202020204" pitchFamily="34" charset="0"/>
              </a:rPr>
              <a:pPr/>
              <a:t>67</a:t>
            </a:fld>
            <a:endParaRPr lang="en-US" altLang="zh-CN" sz="1200">
              <a:latin typeface="Arial" panose="020B0604020202020204" pitchFamily="34" charset="0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FA0BCF7D-25A2-4C72-834E-C9D8C600C7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D6D90AC8-101E-45F8-86BD-66F64DF5E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3E2A2471-0DFF-4EA2-8E10-341558204C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fld id="{1B392181-6DA9-446F-A6A1-F5717114E4D8}" type="slidenum">
              <a:rPr lang="en-US" altLang="zh-CN" sz="1200" smtClean="0">
                <a:latin typeface="Arial" panose="020B0604020202020204" pitchFamily="34" charset="0"/>
              </a:rPr>
              <a:pPr/>
              <a:t>68</a:t>
            </a:fld>
            <a:endParaRPr lang="en-US" altLang="zh-CN" sz="1200">
              <a:latin typeface="Arial" panose="020B0604020202020204" pitchFamily="34" charset="0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3DFA504D-5517-464A-BD0F-FE2B57CB1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9189C6E2-5473-428B-B4C3-38D527C18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70DD6F78-F407-4DB3-8130-A633A75D0D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1F24B-DF72-48BD-9709-F1247F26924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59E9F18-680E-46A6-9292-DD68BC5638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C51121D8-0243-4F87-95FB-9425BAF47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EA79C254-909A-4F0A-83FB-6F0B091F8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25C035-266E-4559-A70B-81E12755DE0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364F984-9AE8-4DA3-A0F5-E526997D5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446C86F3-74E0-4069-B9A6-A22B5256A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83C78DF-F838-40A1-A177-5B8455ABC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1BABF5-AEB0-46D0-ADEC-EF5028DD97A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CEB56EA6-A60A-46E5-89AE-78C74B1AD4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8CA76CFF-C1EE-4854-9EE0-1F3C05365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229917BB-DECA-44B1-B518-B08F25C17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F6EB01-161A-4DEB-801C-150CD5A9DFC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881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8A4BD25E-4E89-44AE-BA09-8C580FC724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4D45EF77-E4E9-48FE-8806-EB7F1A025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113B22B4-FC0C-48E8-9C96-EA372AFC77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BE6F38-DFA6-48B8-A11A-D433A1442FB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881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C88FE720-3E58-4230-9B1B-65057B20E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F7FAF78-F29E-4FE1-B315-B583C5882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E85AA504-248E-47EB-8E2C-B7F2BF2C20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86AEFA-347C-4CF8-A0B4-354C9F3759D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881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772669F1-B409-454C-8D6A-1A23895D7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FBC2A5DC-A500-496C-A2D2-46426645E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23203217-B53C-4AF1-AFE8-B9BDBF08AE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881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1F73A-D376-4EA2-B8D0-26C95AAECA7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881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9F287E21-A187-42FB-BDE2-AF5A2C82C3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C0873B0A-B9AF-4F2E-87E4-EF21F2213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99F-9CBC-494F-A38F-95FCF4C0C403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E2A-1A46-4618-9FA6-CE3079EF3C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64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99F-9CBC-494F-A38F-95FCF4C0C403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E2A-1A46-4618-9FA6-CE3079EF3C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31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99F-9CBC-494F-A38F-95FCF4C0C403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E2A-1A46-4618-9FA6-CE3079EF3C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32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151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248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395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274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426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5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296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28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99F-9CBC-494F-A38F-95FCF4C0C403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E2A-1A46-4618-9FA6-CE3079EF3C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491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379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66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815D-DE6D-40A1-B900-0E340557380F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454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64F96517-BF8E-4484-957A-F25FAE2C5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330450"/>
            <a:ext cx="8991600" cy="224155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chemeClr val="hlink"/>
              </a:gs>
              <a:gs pos="100000">
                <a:srgbClr val="3399FF"/>
              </a:gs>
            </a:gsLst>
            <a:lin ang="2700000" scaled="1"/>
          </a:gra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EF129142-941E-4DD2-B7CA-153FD41A70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457200"/>
            <a:ext cx="8153400" cy="5791200"/>
          </a:xfrm>
          <a:prstGeom prst="rect">
            <a:avLst/>
          </a:prstGeom>
          <a:solidFill>
            <a:srgbClr val="FFFFFF"/>
          </a:solidFill>
          <a:ln w="28575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902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20873A72-F4B7-4C20-AEBB-36F8E26C6B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330450"/>
            <a:ext cx="8991600" cy="224155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chemeClr val="hlink"/>
              </a:gs>
              <a:gs pos="100000">
                <a:srgbClr val="3399FF"/>
              </a:gs>
            </a:gsLst>
            <a:lin ang="2700000" scaled="1"/>
          </a:gra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C4C86820-40F7-473C-8F4C-93D6B1111B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457200"/>
            <a:ext cx="8153400" cy="5791200"/>
          </a:xfrm>
          <a:prstGeom prst="rect">
            <a:avLst/>
          </a:prstGeom>
          <a:solidFill>
            <a:srgbClr val="FFFFFF"/>
          </a:solidFill>
          <a:ln w="28575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137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18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214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341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581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18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99F-9CBC-494F-A38F-95FCF4C0C403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E2A-1A46-4618-9FA6-CE3079EF3C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692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247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7135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731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747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63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4086225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5363" y="1752600"/>
            <a:ext cx="4087812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D56F7C-0231-4359-9F36-0B9B28E2A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54D49EDC-4EFA-44F7-B85F-7228632F1FD2}" type="datetime1">
              <a:rPr lang="zh-CN" altLang="en-US"/>
              <a:pPr>
                <a:defRPr/>
              </a:pPr>
              <a:t>2025/03/13</a:t>
            </a:fld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035B908-B795-4BD5-9144-0A047244FD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A607BAF-295C-4E47-A0E6-63230D1FF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4F1A5B34-9B0A-492A-98D6-EDC8A1C279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701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99F-9CBC-494F-A38F-95FCF4C0C403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E2A-1A46-4618-9FA6-CE3079EF3C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64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99F-9CBC-494F-A38F-95FCF4C0C403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E2A-1A46-4618-9FA6-CE3079EF3C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7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99F-9CBC-494F-A38F-95FCF4C0C403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E2A-1A46-4618-9FA6-CE3079EF3C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71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99F-9CBC-494F-A38F-95FCF4C0C403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E2A-1A46-4618-9FA6-CE3079EF3C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64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99F-9CBC-494F-A38F-95FCF4C0C403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E2A-1A46-4618-9FA6-CE3079EF3C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32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99F-9CBC-494F-A38F-95FCF4C0C403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BE2A-1A46-4618-9FA6-CE3079EF3C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25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099F-9CBC-494F-A38F-95FCF4C0C403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3BE2A-1A46-4618-9FA6-CE3079EF3C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25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D815D-DE6D-40A1-B900-0E340557380F}" type="datetimeFigureOut">
              <a:rPr lang="zh-CN" altLang="en-US" smtClean="0"/>
              <a:t>2025/03/13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329A-9D4D-4F6C-95BA-E3B4392C7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5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69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slideLayout" Target="../slideLayouts/slideLayout23.xml"/><Relationship Id="rId7" Type="http://schemas.openxmlformats.org/officeDocument/2006/relationships/oleObject" Target="../embeddings/oleObject23.bin"/><Relationship Id="rId2" Type="http://schemas.openxmlformats.org/officeDocument/2006/relationships/tags" Target="../tags/tag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9.emf"/><Relationship Id="rId4" Type="http://schemas.openxmlformats.org/officeDocument/2006/relationships/notesSlide" Target="../notesSlides/notesSlide15.xml"/><Relationship Id="rId9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40.e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slideLayout" Target="../slideLayouts/slideLayout23.xml"/><Relationship Id="rId7" Type="http://schemas.openxmlformats.org/officeDocument/2006/relationships/oleObject" Target="../embeddings/oleObject37.bin"/><Relationship Id="rId2" Type="http://schemas.openxmlformats.org/officeDocument/2006/relationships/tags" Target="../tags/tag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36.bin"/><Relationship Id="rId4" Type="http://schemas.openxmlformats.org/officeDocument/2006/relationships/notesSlide" Target="../notesSlides/notesSlide1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63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41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66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4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slideLayout" Target="../slideLayouts/slideLayout23.xml"/><Relationship Id="rId7" Type="http://schemas.openxmlformats.org/officeDocument/2006/relationships/oleObject" Target="../embeddings/oleObject47.bin"/><Relationship Id="rId2" Type="http://schemas.openxmlformats.org/officeDocument/2006/relationships/tags" Target="../tags/tag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46.bin"/><Relationship Id="rId4" Type="http://schemas.openxmlformats.org/officeDocument/2006/relationships/notesSlide" Target="../notesSlides/notesSlide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1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7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mp"/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mp"/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4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8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8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D8E76D8B-BC8C-4982-8172-EB83E3681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2693988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SOP and POS forms</a:t>
            </a:r>
          </a:p>
        </p:txBody>
      </p:sp>
      <p:sp>
        <p:nvSpPr>
          <p:cNvPr id="45059" name="Text Box 6">
            <a:extLst>
              <a:ext uri="{FF2B5EF4-FFF2-40B4-BE49-F238E27FC236}">
                <a16:creationId xmlns:a16="http://schemas.microsoft.com/office/drawing/2014/main" id="{A4F7C223-5B6B-4D4E-91A0-040F0BE2D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52600"/>
            <a:ext cx="7543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Boolean expressions can be written in the </a:t>
            </a:r>
            <a:r>
              <a:rPr kumimoji="0" lang="en-US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sum-of-products</a:t>
            </a: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form (</a:t>
            </a:r>
            <a:r>
              <a:rPr kumimoji="0" lang="en-US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SOP, </a:t>
            </a: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乘积项之和</a:t>
            </a: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 or in the </a:t>
            </a:r>
            <a:r>
              <a:rPr kumimoji="0" lang="en-US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product-of-sums</a:t>
            </a: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form (</a:t>
            </a:r>
            <a:r>
              <a:rPr kumimoji="0" lang="en-US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POS, </a:t>
            </a: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和项之乘积</a:t>
            </a: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). These forms can simplify the implementation of combinational logic, particularly with PLDs. In both forms, an overbar cannot extend over more than one variable.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1083" name="Text Box 11">
            <a:extLst>
              <a:ext uri="{FF2B5EF4-FFF2-40B4-BE49-F238E27FC236}">
                <a16:creationId xmlns:a16="http://schemas.microsoft.com/office/drawing/2014/main" id="{EF8CB2CF-49FC-43CE-8B4E-8FAFF9C6B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57600"/>
            <a:ext cx="754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An expression is in SOP form when two or more product terms are summed as in the following examples:</a:t>
            </a:r>
          </a:p>
        </p:txBody>
      </p:sp>
      <p:sp>
        <p:nvSpPr>
          <p:cNvPr id="131087" name="Text Box 15">
            <a:extLst>
              <a:ext uri="{FF2B5EF4-FFF2-40B4-BE49-F238E27FC236}">
                <a16:creationId xmlns:a16="http://schemas.microsoft.com/office/drawing/2014/main" id="{9E383457-CFCB-4B16-A13B-93B3BCCED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84725"/>
            <a:ext cx="754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An expression is in POS form when two or more sum terms are multiplied as in the following examples:</a:t>
            </a:r>
          </a:p>
        </p:txBody>
      </p:sp>
      <p:grpSp>
        <p:nvGrpSpPr>
          <p:cNvPr id="131100" name="Group 28">
            <a:extLst>
              <a:ext uri="{FF2B5EF4-FFF2-40B4-BE49-F238E27FC236}">
                <a16:creationId xmlns:a16="http://schemas.microsoft.com/office/drawing/2014/main" id="{1ECA7527-66E3-4AD8-A4BF-12B119164D9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343400"/>
            <a:ext cx="7696200" cy="396875"/>
            <a:chOff x="672" y="2736"/>
            <a:chExt cx="4848" cy="250"/>
          </a:xfrm>
        </p:grpSpPr>
        <p:sp>
          <p:nvSpPr>
            <p:cNvPr id="45068" name="Text Box 13">
              <a:extLst>
                <a:ext uri="{FF2B5EF4-FFF2-40B4-BE49-F238E27FC236}">
                  <a16:creationId xmlns:a16="http://schemas.microsoft.com/office/drawing/2014/main" id="{C6B44758-9517-4177-ACC6-42DA3EFED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736"/>
              <a:ext cx="48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B C + A B           	A B C + C D		C D + E</a:t>
              </a:r>
            </a:p>
          </p:txBody>
        </p:sp>
        <p:sp>
          <p:nvSpPr>
            <p:cNvPr id="45069" name="Line 18">
              <a:extLst>
                <a:ext uri="{FF2B5EF4-FFF2-40B4-BE49-F238E27FC236}">
                  <a16:creationId xmlns:a16="http://schemas.microsoft.com/office/drawing/2014/main" id="{D19BED7E-4DDE-4E37-9203-0C9B645AC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" y="27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70" name="Line 19">
              <a:extLst>
                <a:ext uri="{FF2B5EF4-FFF2-40B4-BE49-F238E27FC236}">
                  <a16:creationId xmlns:a16="http://schemas.microsoft.com/office/drawing/2014/main" id="{5AE9FC11-E32B-4FEA-981C-1EF6DE4A9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27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71" name="Line 20">
              <a:extLst>
                <a:ext uri="{FF2B5EF4-FFF2-40B4-BE49-F238E27FC236}">
                  <a16:creationId xmlns:a16="http://schemas.microsoft.com/office/drawing/2014/main" id="{2220685F-8D78-4EAA-A989-7D3CC396A6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7" y="27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72" name="Line 21">
              <a:extLst>
                <a:ext uri="{FF2B5EF4-FFF2-40B4-BE49-F238E27FC236}">
                  <a16:creationId xmlns:a16="http://schemas.microsoft.com/office/drawing/2014/main" id="{C50E2667-7BC5-433F-BDCB-61F973931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" y="27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73" name="Line 22">
              <a:extLst>
                <a:ext uri="{FF2B5EF4-FFF2-40B4-BE49-F238E27FC236}">
                  <a16:creationId xmlns:a16="http://schemas.microsoft.com/office/drawing/2014/main" id="{759A0B7A-7840-4D16-A3F1-97CB8C21F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7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74" name="Line 23">
              <a:extLst>
                <a:ext uri="{FF2B5EF4-FFF2-40B4-BE49-F238E27FC236}">
                  <a16:creationId xmlns:a16="http://schemas.microsoft.com/office/drawing/2014/main" id="{3A2B8CFE-B90F-43A5-89F3-D8C85FE608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27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75" name="Line 24">
              <a:extLst>
                <a:ext uri="{FF2B5EF4-FFF2-40B4-BE49-F238E27FC236}">
                  <a16:creationId xmlns:a16="http://schemas.microsoft.com/office/drawing/2014/main" id="{EC0E34EE-9E8A-40EA-BDC6-1B57D0AEF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7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1101" name="Group 29">
            <a:extLst>
              <a:ext uri="{FF2B5EF4-FFF2-40B4-BE49-F238E27FC236}">
                <a16:creationId xmlns:a16="http://schemas.microsoft.com/office/drawing/2014/main" id="{C5794D9D-9016-4115-86DE-7253E870D31A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5486400"/>
            <a:ext cx="7696200" cy="396875"/>
            <a:chOff x="624" y="3456"/>
            <a:chExt cx="4848" cy="250"/>
          </a:xfrm>
        </p:grpSpPr>
        <p:sp>
          <p:nvSpPr>
            <p:cNvPr id="45064" name="Text Box 16">
              <a:extLst>
                <a:ext uri="{FF2B5EF4-FFF2-40B4-BE49-F238E27FC236}">
                  <a16:creationId xmlns:a16="http://schemas.microsoft.com/office/drawing/2014/main" id="{200376D3-BB30-4E1B-B1C4-85B66A6F5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456"/>
              <a:ext cx="48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(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+ B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)(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+ C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        	 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(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+ B + C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)(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 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+ 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D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 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	 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(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+ B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</a:t>
              </a:r>
              <a:endPara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5065" name="Line 25">
              <a:extLst>
                <a:ext uri="{FF2B5EF4-FFF2-40B4-BE49-F238E27FC236}">
                  <a16:creationId xmlns:a16="http://schemas.microsoft.com/office/drawing/2014/main" id="{17E59E79-C61C-4B60-BDF1-C601EC403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4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66" name="Line 26">
              <a:extLst>
                <a:ext uri="{FF2B5EF4-FFF2-40B4-BE49-F238E27FC236}">
                  <a16:creationId xmlns:a16="http://schemas.microsoft.com/office/drawing/2014/main" id="{2F9DD2B6-45E0-481A-A197-129B3CD2F6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8" y="34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67" name="Line 27">
              <a:extLst>
                <a:ext uri="{FF2B5EF4-FFF2-40B4-BE49-F238E27FC236}">
                  <a16:creationId xmlns:a16="http://schemas.microsoft.com/office/drawing/2014/main" id="{77BD84C4-8C98-4788-B7FD-6E53787ED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4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3" grpId="0"/>
      <p:bldP spid="1310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328A7FFC-9B45-444B-8C08-84B25D679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38200"/>
            <a:ext cx="4549775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Implementation of POS Expression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882D71C-2F60-4664-9826-9D5045AB1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0"/>
            <a:ext cx="2892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solidFill>
                  <a:srgbClr val="000000"/>
                </a:solidFill>
              </a:rPr>
              <a:t>OR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/</a:t>
            </a:r>
            <a:r>
              <a:rPr lang="en-US" altLang="zh-CN" sz="1800" dirty="0">
                <a:solidFill>
                  <a:srgbClr val="000000"/>
                </a:solidFill>
              </a:rPr>
              <a:t>AND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implementation of a POS expression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1997964-B74F-40AC-801C-A2CDE831B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343400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NOR/NOR implementation of a POS expression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56325" name="图片 7">
            <a:extLst>
              <a:ext uri="{FF2B5EF4-FFF2-40B4-BE49-F238E27FC236}">
                <a16:creationId xmlns:a16="http://schemas.microsoft.com/office/drawing/2014/main" id="{D0126597-2CD4-4449-AF32-4A05E1C04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789113"/>
            <a:ext cx="4189413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>
            <a:extLst>
              <a:ext uri="{FF2B5EF4-FFF2-40B4-BE49-F238E27FC236}">
                <a16:creationId xmlns:a16="http://schemas.microsoft.com/office/drawing/2014/main" id="{E7E4AEA7-203D-4C49-83A6-61850D05A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2581275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POS Standard form</a:t>
            </a:r>
          </a:p>
        </p:txBody>
      </p:sp>
      <p:sp>
        <p:nvSpPr>
          <p:cNvPr id="59395" name="Text Box 11">
            <a:extLst>
              <a:ext uri="{FF2B5EF4-FFF2-40B4-BE49-F238E27FC236}">
                <a16:creationId xmlns:a16="http://schemas.microsoft.com/office/drawing/2014/main" id="{FC3BEC2F-BBA5-429F-9E9C-2C6406C87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52600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In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POS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standard form (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最大项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every variable in the domain must appear in each sum term of the expression. </a:t>
            </a:r>
          </a:p>
        </p:txBody>
      </p:sp>
      <p:sp>
        <p:nvSpPr>
          <p:cNvPr id="139276" name="Text Box 12">
            <a:extLst>
              <a:ext uri="{FF2B5EF4-FFF2-40B4-BE49-F238E27FC236}">
                <a16:creationId xmlns:a16="http://schemas.microsoft.com/office/drawing/2014/main" id="{311A15B4-7C20-4B39-ADDC-D7FF3C62E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514600"/>
            <a:ext cx="7543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You can expand a nonstandard POS expression to standard form by adding the product of the missing variable and its complement and applying rule 12, which states that (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 + B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)(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 + C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A + BC.</a:t>
            </a:r>
          </a:p>
        </p:txBody>
      </p:sp>
      <p:sp>
        <p:nvSpPr>
          <p:cNvPr id="139277" name="WordArt 13">
            <a:extLst>
              <a:ext uri="{FF2B5EF4-FFF2-40B4-BE49-F238E27FC236}">
                <a16:creationId xmlns:a16="http://schemas.microsoft.com/office/drawing/2014/main" id="{E15BA437-1616-491D-AD7E-9DA3A8324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37338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9278" name="WordArt 14">
            <a:extLst>
              <a:ext uri="{FF2B5EF4-FFF2-40B4-BE49-F238E27FC236}">
                <a16:creationId xmlns:a16="http://schemas.microsoft.com/office/drawing/2014/main" id="{9FEAE076-13C1-48FF-BEA7-8A7C4B2C0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44958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9305" name="Group 41">
            <a:extLst>
              <a:ext uri="{FF2B5EF4-FFF2-40B4-BE49-F238E27FC236}">
                <a16:creationId xmlns:a16="http://schemas.microsoft.com/office/drawing/2014/main" id="{1FEE92BD-20C2-48C0-BC26-3093DB17EEF2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794125"/>
            <a:ext cx="6553200" cy="396875"/>
            <a:chOff x="1248" y="2256"/>
            <a:chExt cx="4128" cy="250"/>
          </a:xfrm>
        </p:grpSpPr>
        <p:sp>
          <p:nvSpPr>
            <p:cNvPr id="59414" name="Text Box 16">
              <a:extLst>
                <a:ext uri="{FF2B5EF4-FFF2-40B4-BE49-F238E27FC236}">
                  <a16:creationId xmlns:a16="http://schemas.microsoft.com/office/drawing/2014/main" id="{8F340187-ECE6-4759-BE76-417780073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256"/>
              <a:ext cx="41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Convert 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X = 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(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+ B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)(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+ B + C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 to standard form. </a:t>
              </a:r>
            </a:p>
          </p:txBody>
        </p:sp>
        <p:sp>
          <p:nvSpPr>
            <p:cNvPr id="59415" name="Line 17">
              <a:extLst>
                <a:ext uri="{FF2B5EF4-FFF2-40B4-BE49-F238E27FC236}">
                  <a16:creationId xmlns:a16="http://schemas.microsoft.com/office/drawing/2014/main" id="{EE0755BA-6968-4C79-AB95-9374BB071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3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16" name="Line 18">
              <a:extLst>
                <a:ext uri="{FF2B5EF4-FFF2-40B4-BE49-F238E27FC236}">
                  <a16:creationId xmlns:a16="http://schemas.microsoft.com/office/drawing/2014/main" id="{A28BE014-EF13-49A7-A943-85CCCD91E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3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9307" name="Group 43">
            <a:extLst>
              <a:ext uri="{FF2B5EF4-FFF2-40B4-BE49-F238E27FC236}">
                <a16:creationId xmlns:a16="http://schemas.microsoft.com/office/drawing/2014/main" id="{7D71FC3A-D646-4E61-A692-165E3A5B2927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495800"/>
            <a:ext cx="6324600" cy="701675"/>
            <a:chOff x="1248" y="2880"/>
            <a:chExt cx="3984" cy="442"/>
          </a:xfrm>
        </p:grpSpPr>
        <p:sp>
          <p:nvSpPr>
            <p:cNvPr id="59412" name="Text Box 20">
              <a:extLst>
                <a:ext uri="{FF2B5EF4-FFF2-40B4-BE49-F238E27FC236}">
                  <a16:creationId xmlns:a16="http://schemas.microsoft.com/office/drawing/2014/main" id="{0B4A2A4D-4F49-4AC8-80FD-C99446898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880"/>
              <a:ext cx="39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The first sum term does not include the variable 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. Therefore, add 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 C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and expand the result by rule 12.</a:t>
              </a:r>
            </a:p>
          </p:txBody>
        </p:sp>
        <p:sp>
          <p:nvSpPr>
            <p:cNvPr id="59413" name="Line 21">
              <a:extLst>
                <a:ext uri="{FF2B5EF4-FFF2-40B4-BE49-F238E27FC236}">
                  <a16:creationId xmlns:a16="http://schemas.microsoft.com/office/drawing/2014/main" id="{125EA3E8-271F-4E81-B464-FD40EA01FE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1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9308" name="Group 44">
            <a:extLst>
              <a:ext uri="{FF2B5EF4-FFF2-40B4-BE49-F238E27FC236}">
                <a16:creationId xmlns:a16="http://schemas.microsoft.com/office/drawing/2014/main" id="{2D909E5F-481F-4D61-A37A-AFF1EC19033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181600"/>
            <a:ext cx="6553200" cy="747713"/>
            <a:chOff x="1248" y="3312"/>
            <a:chExt cx="4128" cy="471"/>
          </a:xfrm>
        </p:grpSpPr>
        <p:sp>
          <p:nvSpPr>
            <p:cNvPr id="59402" name="Text Box 32">
              <a:extLst>
                <a:ext uri="{FF2B5EF4-FFF2-40B4-BE49-F238E27FC236}">
                  <a16:creationId xmlns:a16="http://schemas.microsoft.com/office/drawing/2014/main" id="{E654DA09-D595-4639-903F-BF421A02A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312"/>
              <a:ext cx="4128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X = 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(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+ B + C C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)(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+ B + C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  = 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(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+B + C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)(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+ B + C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)(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+ B + C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59403" name="Group 42">
              <a:extLst>
                <a:ext uri="{FF2B5EF4-FFF2-40B4-BE49-F238E27FC236}">
                  <a16:creationId xmlns:a16="http://schemas.microsoft.com/office/drawing/2014/main" id="{464731BC-F535-426F-8545-68FE3B0968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3360"/>
              <a:ext cx="1447" cy="213"/>
              <a:chOff x="1673" y="3360"/>
              <a:chExt cx="1447" cy="213"/>
            </a:xfrm>
          </p:grpSpPr>
          <p:sp>
            <p:nvSpPr>
              <p:cNvPr id="59404" name="Line 33">
                <a:extLst>
                  <a:ext uri="{FF2B5EF4-FFF2-40B4-BE49-F238E27FC236}">
                    <a16:creationId xmlns:a16="http://schemas.microsoft.com/office/drawing/2014/main" id="{8348B633-2F14-45FE-AC3D-7D107E7CF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9405" name="Line 34">
                <a:extLst>
                  <a:ext uri="{FF2B5EF4-FFF2-40B4-BE49-F238E27FC236}">
                    <a16:creationId xmlns:a16="http://schemas.microsoft.com/office/drawing/2014/main" id="{6C876F4C-B394-4E3E-A8EF-34D66A336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9406" name="Line 35">
                <a:extLst>
                  <a:ext uri="{FF2B5EF4-FFF2-40B4-BE49-F238E27FC236}">
                    <a16:creationId xmlns:a16="http://schemas.microsoft.com/office/drawing/2014/main" id="{82182C51-F02D-4258-87C9-1EFDA9ED3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9407" name="Line 36">
                <a:extLst>
                  <a:ext uri="{FF2B5EF4-FFF2-40B4-BE49-F238E27FC236}">
                    <a16:creationId xmlns:a16="http://schemas.microsoft.com/office/drawing/2014/main" id="{7DBCAC8E-2B44-486A-823E-6BB998BDF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3" y="3573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9408" name="Line 37">
                <a:extLst>
                  <a:ext uri="{FF2B5EF4-FFF2-40B4-BE49-F238E27FC236}">
                    <a16:creationId xmlns:a16="http://schemas.microsoft.com/office/drawing/2014/main" id="{194219A2-2BFC-469E-837B-CC6172FC1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3573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9409" name="Line 38">
                <a:extLst>
                  <a:ext uri="{FF2B5EF4-FFF2-40B4-BE49-F238E27FC236}">
                    <a16:creationId xmlns:a16="http://schemas.microsoft.com/office/drawing/2014/main" id="{B8E048AB-9DEA-4986-A2B0-725FDDEEB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3573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9410" name="Line 39">
                <a:extLst>
                  <a:ext uri="{FF2B5EF4-FFF2-40B4-BE49-F238E27FC236}">
                    <a16:creationId xmlns:a16="http://schemas.microsoft.com/office/drawing/2014/main" id="{8C8A74E5-D945-415B-A4D2-B08439991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3573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9411" name="Line 40">
                <a:extLst>
                  <a:ext uri="{FF2B5EF4-FFF2-40B4-BE49-F238E27FC236}">
                    <a16:creationId xmlns:a16="http://schemas.microsoft.com/office/drawing/2014/main" id="{595BDF38-7AC0-4B7E-9325-25ED2B271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3573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>
            <a:extLst>
              <a:ext uri="{FF2B5EF4-FFF2-40B4-BE49-F238E27FC236}">
                <a16:creationId xmlns:a16="http://schemas.microsoft.com/office/drawing/2014/main" id="{9C725BE5-EAE7-4228-A487-E7CB6CDCB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ヒラギノ角ゴ Pro W3"/>
            </a:endParaRPr>
          </a:p>
        </p:txBody>
      </p:sp>
      <p:pic>
        <p:nvPicPr>
          <p:cNvPr id="61443" name="内容占位符 4">
            <a:extLst>
              <a:ext uri="{FF2B5EF4-FFF2-40B4-BE49-F238E27FC236}">
                <a16:creationId xmlns:a16="http://schemas.microsoft.com/office/drawing/2014/main" id="{5EF9465F-E13E-4CE7-844B-C3031E293B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295400"/>
            <a:ext cx="9013825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31AE160-F475-4E9A-940F-EB84CCE21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381250"/>
            <a:ext cx="8763000" cy="318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>
            <a:extLst>
              <a:ext uri="{FF2B5EF4-FFF2-40B4-BE49-F238E27FC236}">
                <a16:creationId xmlns:a16="http://schemas.microsoft.com/office/drawing/2014/main" id="{93D9B79D-6A7E-4F54-B698-DD2CDEC10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130300"/>
            <a:ext cx="5734050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Binary representation of a standard sum term</a:t>
            </a:r>
          </a:p>
        </p:txBody>
      </p:sp>
      <p:sp>
        <p:nvSpPr>
          <p:cNvPr id="62467" name="文本框 5">
            <a:extLst>
              <a:ext uri="{FF2B5EF4-FFF2-40B4-BE49-F238E27FC236}">
                <a16:creationId xmlns:a16="http://schemas.microsoft.com/office/drawing/2014/main" id="{E7C0E8C1-96CD-4EEE-AF5C-F18E7D144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8800"/>
            <a:ext cx="7315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</a:rPr>
              <a:t>A standard sum term is equal to 0 for only one combination of variable values.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Times-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Times-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</a:rPr>
              <a:t>Remember, a sum term is implemented with an OR gate whose output is 0 only if each of its inputs is 0. Inverters are used to produce the complements of the variables as required.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Times-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Bold"/>
              </a:rPr>
              <a:t>A POS expression is equal to 0 only if one or more of the sum terms in the expression is equal to 0.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b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</a:b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62468" name="图片 7">
            <a:extLst>
              <a:ext uri="{FF2B5EF4-FFF2-40B4-BE49-F238E27FC236}">
                <a16:creationId xmlns:a16="http://schemas.microsoft.com/office/drawing/2014/main" id="{46FD7796-F1DA-4863-8144-497E01CD6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667000"/>
            <a:ext cx="6731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4">
            <a:extLst>
              <a:ext uri="{FF2B5EF4-FFF2-40B4-BE49-F238E27FC236}">
                <a16:creationId xmlns:a16="http://schemas.microsoft.com/office/drawing/2014/main" id="{466319EC-F223-4985-AC90-6D8563C5B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68580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59B2E20-692F-4F1D-9194-B575D8BFF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81200"/>
            <a:ext cx="6629400" cy="3886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3" name="Rectangle 3">
            <a:extLst>
              <a:ext uri="{FF2B5EF4-FFF2-40B4-BE49-F238E27FC236}">
                <a16:creationId xmlns:a16="http://schemas.microsoft.com/office/drawing/2014/main" id="{2D6C81CC-993F-4E1B-A542-9549C1E44BB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1981200"/>
            <a:ext cx="7467600" cy="41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List </a:t>
            </a:r>
            <a:r>
              <a:rPr lang="en-US" altLang="zh-CN" sz="2800" i="1">
                <a:solidFill>
                  <a:srgbClr val="3B0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possible combinations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of binary values of the variables in the expression.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Convert the SOP form to its standard form.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Place a </a:t>
            </a:r>
            <a:r>
              <a:rPr lang="en-US" altLang="zh-CN" sz="2800" b="1">
                <a:solidFill>
                  <a:srgbClr val="3B0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in the output column for each binary value that make the standard SOP expression a 1 and place </a:t>
            </a:r>
            <a:r>
              <a:rPr lang="en-US" altLang="zh-CN" sz="2800" b="1">
                <a:solidFill>
                  <a:srgbClr val="3B0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for all the remaining binary values.</a:t>
            </a:r>
          </a:p>
        </p:txBody>
      </p:sp>
      <p:sp>
        <p:nvSpPr>
          <p:cNvPr id="64517" name="Rectangle 4">
            <a:extLst>
              <a:ext uri="{FF2B5EF4-FFF2-40B4-BE49-F238E27FC236}">
                <a16:creationId xmlns:a16="http://schemas.microsoft.com/office/drawing/2014/main" id="{FE2F824D-F869-4E18-9231-355AE702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4686300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Converting SOP form to Truth Table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441" name="Text Box 113">
            <a:extLst>
              <a:ext uri="{FF2B5EF4-FFF2-40B4-BE49-F238E27FC236}">
                <a16:creationId xmlns:a16="http://schemas.microsoft.com/office/drawing/2014/main" id="{4BBDBDD0-AC57-4B19-BA10-E5DF48A33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2628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X=A(B+CD)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67442" name="Text Box 114">
            <a:extLst>
              <a:ext uri="{FF2B5EF4-FFF2-40B4-BE49-F238E27FC236}">
                <a16:creationId xmlns:a16="http://schemas.microsoft.com/office/drawing/2014/main" id="{C2936A10-58A6-4FE7-A983-7279CBC59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73475"/>
            <a:ext cx="29527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Step1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List the combination of input variable values.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EDEF3BB2-3EB5-43A7-8AA0-DB6DD0E1E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4953000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Converting SOP form to Truth Table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63492" name="Picture 1" descr="Screen Shot 2012-09-23 at 9.13.25 PM.png">
            <a:extLst>
              <a:ext uri="{FF2B5EF4-FFF2-40B4-BE49-F238E27FC236}">
                <a16:creationId xmlns:a16="http://schemas.microsoft.com/office/drawing/2014/main" id="{3ABFA525-B1CC-422E-A1F2-A04677D59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89113"/>
            <a:ext cx="4241800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3">
            <a:extLst>
              <a:ext uri="{FF2B5EF4-FFF2-40B4-BE49-F238E27FC236}">
                <a16:creationId xmlns:a16="http://schemas.microsoft.com/office/drawing/2014/main" id="{72F82473-6BDE-4AAD-823F-E732E62455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912938"/>
            <a:ext cx="1219200" cy="449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WordArt 14">
            <a:extLst>
              <a:ext uri="{FF2B5EF4-FFF2-40B4-BE49-F238E27FC236}">
                <a16:creationId xmlns:a16="http://schemas.microsoft.com/office/drawing/2014/main" id="{AE2E1007-68DE-46F5-8B65-5FA1D26046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32766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6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6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441" grpId="0"/>
      <p:bldP spid="8674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Text Box 2">
            <a:extLst>
              <a:ext uri="{FF2B5EF4-FFF2-40B4-BE49-F238E27FC236}">
                <a16:creationId xmlns:a16="http://schemas.microsoft.com/office/drawing/2014/main" id="{084B447E-975F-489D-8E72-BAD439202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7272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Step2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Convert to standard SOP form.</a:t>
            </a:r>
          </a:p>
        </p:txBody>
      </p:sp>
      <p:graphicFrame>
        <p:nvGraphicFramePr>
          <p:cNvPr id="869379" name="Object 3">
            <a:extLst>
              <a:ext uri="{FF2B5EF4-FFF2-40B4-BE49-F238E27FC236}">
                <a16:creationId xmlns:a16="http://schemas.microsoft.com/office/drawing/2014/main" id="{9C900969-D5B3-43D5-B258-0C34A7B639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2209800"/>
          <a:ext cx="887730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3505200" imgH="1143000" progId="Equation.3">
                  <p:embed/>
                </p:oleObj>
              </mc:Choice>
              <mc:Fallback>
                <p:oleObj name="Equation" r:id="rId4" imgW="3505200" imgH="1143000" progId="Equation.3">
                  <p:embed/>
                  <p:pic>
                    <p:nvPicPr>
                      <p:cNvPr id="869379" name="Object 3">
                        <a:extLst>
                          <a:ext uri="{FF2B5EF4-FFF2-40B4-BE49-F238E27FC236}">
                            <a16:creationId xmlns:a16="http://schemas.microsoft.com/office/drawing/2014/main" id="{9C900969-D5B3-43D5-B258-0C34A7B639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2209800"/>
                        <a:ext cx="8877300" cy="3095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9380" name="AutoShape 4">
            <a:extLst>
              <a:ext uri="{FF2B5EF4-FFF2-40B4-BE49-F238E27FC236}">
                <a16:creationId xmlns:a16="http://schemas.microsoft.com/office/drawing/2014/main" id="{F163BAE4-FBC3-4529-99FD-A2FB7F205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13" y="5256213"/>
            <a:ext cx="217487" cy="395287"/>
          </a:xfrm>
          <a:prstGeom prst="downArrow">
            <a:avLst>
              <a:gd name="adj1" fmla="val 50000"/>
              <a:gd name="adj2" fmla="val 4543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69381" name="Text Box 5">
            <a:extLst>
              <a:ext uri="{FF2B5EF4-FFF2-40B4-BE49-F238E27FC236}">
                <a16:creationId xmlns:a16="http://schemas.microsoft.com/office/drawing/2014/main" id="{E3E9EF29-96FD-4D43-AA1B-E877F368A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688013"/>
            <a:ext cx="1116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</a:rPr>
              <a:t>1111</a:t>
            </a:r>
          </a:p>
        </p:txBody>
      </p:sp>
      <p:grpSp>
        <p:nvGrpSpPr>
          <p:cNvPr id="869382" name="Group 6">
            <a:extLst>
              <a:ext uri="{FF2B5EF4-FFF2-40B4-BE49-F238E27FC236}">
                <a16:creationId xmlns:a16="http://schemas.microsoft.com/office/drawing/2014/main" id="{01AD9124-F7FB-4AA6-8BBF-C324A874CC57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5256213"/>
            <a:ext cx="1116012" cy="950912"/>
            <a:chOff x="1247" y="2582"/>
            <a:chExt cx="703" cy="599"/>
          </a:xfrm>
        </p:grpSpPr>
        <p:sp>
          <p:nvSpPr>
            <p:cNvPr id="68629" name="AutoShape 7">
              <a:extLst>
                <a:ext uri="{FF2B5EF4-FFF2-40B4-BE49-F238E27FC236}">
                  <a16:creationId xmlns:a16="http://schemas.microsoft.com/office/drawing/2014/main" id="{FA60E08A-E9E9-451D-AA29-175A4E8B5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2582"/>
              <a:ext cx="137" cy="249"/>
            </a:xfrm>
            <a:prstGeom prst="downArrow">
              <a:avLst>
                <a:gd name="adj1" fmla="val 50000"/>
                <a:gd name="adj2" fmla="val 45438"/>
              </a:avLst>
            </a:prstGeom>
            <a:solidFill>
              <a:srgbClr val="3B0DFF"/>
            </a:solidFill>
            <a:ln w="9525">
              <a:solidFill>
                <a:srgbClr val="3B0DFF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8630" name="Text Box 8">
              <a:extLst>
                <a:ext uri="{FF2B5EF4-FFF2-40B4-BE49-F238E27FC236}">
                  <a16:creationId xmlns:a16="http://schemas.microsoft.com/office/drawing/2014/main" id="{C94A99EB-6EB6-44E7-BE26-1D9DD9D48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2854"/>
              <a:ext cx="7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3B0DFF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</a:rPr>
                <a:t>1110</a:t>
              </a:r>
            </a:p>
          </p:txBody>
        </p:sp>
      </p:grpSp>
      <p:grpSp>
        <p:nvGrpSpPr>
          <p:cNvPr id="869385" name="Group 9">
            <a:extLst>
              <a:ext uri="{FF2B5EF4-FFF2-40B4-BE49-F238E27FC236}">
                <a16:creationId xmlns:a16="http://schemas.microsoft.com/office/drawing/2014/main" id="{CD268A8D-4FA6-461B-9116-90E3DB7836E1}"/>
              </a:ext>
            </a:extLst>
          </p:cNvPr>
          <p:cNvGrpSpPr>
            <a:grpSpLocks/>
          </p:cNvGrpSpPr>
          <p:nvPr/>
        </p:nvGrpSpPr>
        <p:grpSpPr bwMode="auto">
          <a:xfrm>
            <a:off x="3384550" y="5256213"/>
            <a:ext cx="1116013" cy="950912"/>
            <a:chOff x="2132" y="2582"/>
            <a:chExt cx="703" cy="599"/>
          </a:xfrm>
        </p:grpSpPr>
        <p:sp>
          <p:nvSpPr>
            <p:cNvPr id="68627" name="AutoShape 10">
              <a:extLst>
                <a:ext uri="{FF2B5EF4-FFF2-40B4-BE49-F238E27FC236}">
                  <a16:creationId xmlns:a16="http://schemas.microsoft.com/office/drawing/2014/main" id="{0911BCC5-74D7-444D-80E3-5AFAF637D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582"/>
              <a:ext cx="137" cy="249"/>
            </a:xfrm>
            <a:prstGeom prst="downArrow">
              <a:avLst>
                <a:gd name="adj1" fmla="val 50000"/>
                <a:gd name="adj2" fmla="val 45438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8628" name="Text Box 11">
              <a:extLst>
                <a:ext uri="{FF2B5EF4-FFF2-40B4-BE49-F238E27FC236}">
                  <a16:creationId xmlns:a16="http://schemas.microsoft.com/office/drawing/2014/main" id="{AA4A8DD2-DE30-4685-8D8E-94EA5F640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2" y="2854"/>
              <a:ext cx="7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</a:rPr>
                <a:t>1101</a:t>
              </a:r>
            </a:p>
          </p:txBody>
        </p:sp>
      </p:grpSp>
      <p:grpSp>
        <p:nvGrpSpPr>
          <p:cNvPr id="869388" name="Group 12">
            <a:extLst>
              <a:ext uri="{FF2B5EF4-FFF2-40B4-BE49-F238E27FC236}">
                <a16:creationId xmlns:a16="http://schemas.microsoft.com/office/drawing/2014/main" id="{D0BDFD6F-6F4E-416B-8F31-32CE0110A3DD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5256213"/>
            <a:ext cx="1116012" cy="950912"/>
            <a:chOff x="3061" y="2582"/>
            <a:chExt cx="703" cy="599"/>
          </a:xfrm>
        </p:grpSpPr>
        <p:sp>
          <p:nvSpPr>
            <p:cNvPr id="68625" name="AutoShape 13">
              <a:extLst>
                <a:ext uri="{FF2B5EF4-FFF2-40B4-BE49-F238E27FC236}">
                  <a16:creationId xmlns:a16="http://schemas.microsoft.com/office/drawing/2014/main" id="{FF73F6C5-F26D-4764-9959-D91136C7D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2582"/>
              <a:ext cx="137" cy="249"/>
            </a:xfrm>
            <a:prstGeom prst="downArrow">
              <a:avLst>
                <a:gd name="adj1" fmla="val 50000"/>
                <a:gd name="adj2" fmla="val 45438"/>
              </a:avLst>
            </a:prstGeom>
            <a:solidFill>
              <a:srgbClr val="3B0DFF"/>
            </a:solidFill>
            <a:ln w="9525">
              <a:solidFill>
                <a:srgbClr val="3B0DFF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8626" name="Text Box 14">
              <a:extLst>
                <a:ext uri="{FF2B5EF4-FFF2-40B4-BE49-F238E27FC236}">
                  <a16:creationId xmlns:a16="http://schemas.microsoft.com/office/drawing/2014/main" id="{66EA962E-E6A7-4543-AC77-D9A9BC392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854"/>
              <a:ext cx="7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3B0DFF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</a:rPr>
                <a:t>1100</a:t>
              </a:r>
            </a:p>
          </p:txBody>
        </p:sp>
      </p:grpSp>
      <p:grpSp>
        <p:nvGrpSpPr>
          <p:cNvPr id="869391" name="Group 15">
            <a:extLst>
              <a:ext uri="{FF2B5EF4-FFF2-40B4-BE49-F238E27FC236}">
                <a16:creationId xmlns:a16="http://schemas.microsoft.com/office/drawing/2014/main" id="{3E754CFE-F9A4-4A19-919A-5DEEFA91A1A6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5233988"/>
            <a:ext cx="1116013" cy="950912"/>
            <a:chOff x="4014" y="2568"/>
            <a:chExt cx="703" cy="599"/>
          </a:xfrm>
        </p:grpSpPr>
        <p:sp>
          <p:nvSpPr>
            <p:cNvPr id="68623" name="AutoShape 16">
              <a:extLst>
                <a:ext uri="{FF2B5EF4-FFF2-40B4-BE49-F238E27FC236}">
                  <a16:creationId xmlns:a16="http://schemas.microsoft.com/office/drawing/2014/main" id="{B0B8C71E-5785-4A93-9ADF-49AF16427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568"/>
              <a:ext cx="137" cy="249"/>
            </a:xfrm>
            <a:prstGeom prst="downArrow">
              <a:avLst>
                <a:gd name="adj1" fmla="val 50000"/>
                <a:gd name="adj2" fmla="val 45438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8624" name="Text Box 17">
              <a:extLst>
                <a:ext uri="{FF2B5EF4-FFF2-40B4-BE49-F238E27FC236}">
                  <a16:creationId xmlns:a16="http://schemas.microsoft.com/office/drawing/2014/main" id="{C2731F0F-57EF-4935-A531-8DAFFA43E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840"/>
              <a:ext cx="7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</a:rPr>
                <a:t>1011</a:t>
              </a:r>
            </a:p>
          </p:txBody>
        </p:sp>
      </p:grpSp>
      <p:sp>
        <p:nvSpPr>
          <p:cNvPr id="869394" name="Line 18">
            <a:extLst>
              <a:ext uri="{FF2B5EF4-FFF2-40B4-BE49-F238E27FC236}">
                <a16:creationId xmlns:a16="http://schemas.microsoft.com/office/drawing/2014/main" id="{52AA7D45-B24E-400A-A771-EE97F267A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3360738"/>
            <a:ext cx="971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69395" name="Line 19">
            <a:extLst>
              <a:ext uri="{FF2B5EF4-FFF2-40B4-BE49-F238E27FC236}">
                <a16:creationId xmlns:a16="http://schemas.microsoft.com/office/drawing/2014/main" id="{EEF57F0C-C784-49A6-9DBE-637943681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3360738"/>
            <a:ext cx="971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69396" name="Line 20">
            <a:extLst>
              <a:ext uri="{FF2B5EF4-FFF2-40B4-BE49-F238E27FC236}">
                <a16:creationId xmlns:a16="http://schemas.microsoft.com/office/drawing/2014/main" id="{BB554502-7DC2-4D6B-AB8D-A44E3D2638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3360738"/>
            <a:ext cx="971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69397" name="Line 21">
            <a:extLst>
              <a:ext uri="{FF2B5EF4-FFF2-40B4-BE49-F238E27FC236}">
                <a16:creationId xmlns:a16="http://schemas.microsoft.com/office/drawing/2014/main" id="{DF12EB08-EA81-41B3-93D5-A7E384993D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263" y="4657725"/>
            <a:ext cx="5400675" cy="34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69398" name="Line 22">
            <a:extLst>
              <a:ext uri="{FF2B5EF4-FFF2-40B4-BE49-F238E27FC236}">
                <a16:creationId xmlns:a16="http://schemas.microsoft.com/office/drawing/2014/main" id="{7F41612C-600B-47A8-AE6B-7D030D6751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3663" y="4621213"/>
            <a:ext cx="2484437" cy="34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86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6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6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6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6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6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6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78" grpId="0"/>
      <p:bldP spid="869380" grpId="0" animBg="1"/>
      <p:bldP spid="8693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1427" name="Group 3">
            <a:extLst>
              <a:ext uri="{FF2B5EF4-FFF2-40B4-BE49-F238E27FC236}">
                <a16:creationId xmlns:a16="http://schemas.microsoft.com/office/drawing/2014/main" id="{4C74BB69-DBFF-4600-A7A9-C438B4D0854A}"/>
              </a:ext>
            </a:extLst>
          </p:cNvPr>
          <p:cNvGraphicFramePr>
            <a:graphicFrameLocks noGrp="1"/>
          </p:cNvGraphicFramePr>
          <p:nvPr/>
        </p:nvGraphicFramePr>
        <p:xfrm>
          <a:off x="2895600" y="533400"/>
          <a:ext cx="5349875" cy="5602306"/>
        </p:xfrm>
        <a:graphic>
          <a:graphicData uri="http://schemas.openxmlformats.org/drawingml/2006/table">
            <a:tbl>
              <a:tblPr/>
              <a:tblGrid>
                <a:gridCol w="97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0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110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Inputs</a:t>
                      </a:r>
                    </a:p>
                  </a:txBody>
                  <a:tcPr marT="43873" marB="438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Output</a:t>
                      </a:r>
                    </a:p>
                  </a:txBody>
                  <a:tcPr marT="43873" marB="43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A</a:t>
                      </a:r>
                    </a:p>
                  </a:txBody>
                  <a:tcPr marT="43873" marB="438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B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C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D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A(B+CD)</a:t>
                      </a:r>
                    </a:p>
                  </a:txBody>
                  <a:tcPr marT="43873" marB="43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/>
                      </a:endParaRPr>
                    </a:p>
                  </a:txBody>
                  <a:tcPr marT="43873" marB="43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/>
                      </a:endParaRPr>
                    </a:p>
                  </a:txBody>
                  <a:tcPr marT="43873" marB="43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/>
                      </a:endParaRPr>
                    </a:p>
                  </a:txBody>
                  <a:tcPr marT="43873" marB="43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/>
                      </a:endParaRPr>
                    </a:p>
                  </a:txBody>
                  <a:tcPr marT="43873" marB="43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/>
                      </a:endParaRPr>
                    </a:p>
                  </a:txBody>
                  <a:tcPr marT="43873" marB="43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/>
                      </a:endParaRPr>
                    </a:p>
                  </a:txBody>
                  <a:tcPr marT="43873" marB="43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/>
                      </a:endParaRPr>
                    </a:p>
                  </a:txBody>
                  <a:tcPr marT="43873" marB="43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/>
                      </a:endParaRPr>
                    </a:p>
                  </a:txBody>
                  <a:tcPr marT="43873" marB="43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/>
                      </a:endParaRPr>
                    </a:p>
                  </a:txBody>
                  <a:tcPr marT="43873" marB="43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/>
                      </a:endParaRPr>
                    </a:p>
                  </a:txBody>
                  <a:tcPr marT="43873" marB="43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/>
                      </a:endParaRPr>
                    </a:p>
                  </a:txBody>
                  <a:tcPr marT="43873" marB="43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/>
                      </a:endParaRPr>
                    </a:p>
                  </a:txBody>
                  <a:tcPr marT="43873" marB="43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/>
                      </a:endParaRPr>
                    </a:p>
                  </a:txBody>
                  <a:tcPr marT="43873" marB="43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/>
                      </a:endParaRPr>
                    </a:p>
                  </a:txBody>
                  <a:tcPr marT="43873" marB="43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/>
                      </a:endParaRPr>
                    </a:p>
                  </a:txBody>
                  <a:tcPr marT="43873" marB="43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1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T="43873" marB="4387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宋体" pitchFamily="2" charset="-122"/>
                        <a:cs typeface="Times New Roman"/>
                      </a:endParaRPr>
                    </a:p>
                  </a:txBody>
                  <a:tcPr marT="43873" marB="438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0767" name="Text Box 114">
            <a:extLst>
              <a:ext uri="{FF2B5EF4-FFF2-40B4-BE49-F238E27FC236}">
                <a16:creationId xmlns:a16="http://schemas.microsoft.com/office/drawing/2014/main" id="{059D5A18-24B3-44A6-9D6B-2DE4575CA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2628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Step3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Place 1s and 0s in truth table.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928" name="AutoShape 117">
            <a:extLst>
              <a:ext uri="{FF2B5EF4-FFF2-40B4-BE49-F238E27FC236}">
                <a16:creationId xmlns:a16="http://schemas.microsoft.com/office/drawing/2014/main" id="{97E84291-9D12-4662-8A1C-48CBF246443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513013" y="5808663"/>
            <a:ext cx="217487" cy="395287"/>
          </a:xfrm>
          <a:prstGeom prst="downArrow">
            <a:avLst>
              <a:gd name="adj1" fmla="val 50000"/>
              <a:gd name="adj2" fmla="val 4543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1926" name="AutoShape 120">
            <a:extLst>
              <a:ext uri="{FF2B5EF4-FFF2-40B4-BE49-F238E27FC236}">
                <a16:creationId xmlns:a16="http://schemas.microsoft.com/office/drawing/2014/main" id="{775AEB62-ACD0-499B-B4BF-D7558894F11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513013" y="5180013"/>
            <a:ext cx="217487" cy="395287"/>
          </a:xfrm>
          <a:prstGeom prst="downArrow">
            <a:avLst>
              <a:gd name="adj1" fmla="val 50000"/>
              <a:gd name="adj2" fmla="val 4543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1924" name="AutoShape 123">
            <a:extLst>
              <a:ext uri="{FF2B5EF4-FFF2-40B4-BE49-F238E27FC236}">
                <a16:creationId xmlns:a16="http://schemas.microsoft.com/office/drawing/2014/main" id="{562E76AD-2A0D-4DC9-A70C-39972291E18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513013" y="4570413"/>
            <a:ext cx="217487" cy="395287"/>
          </a:xfrm>
          <a:prstGeom prst="downArrow">
            <a:avLst>
              <a:gd name="adj1" fmla="val 50000"/>
              <a:gd name="adj2" fmla="val 4543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1922" name="AutoShape 126">
            <a:extLst>
              <a:ext uri="{FF2B5EF4-FFF2-40B4-BE49-F238E27FC236}">
                <a16:creationId xmlns:a16="http://schemas.microsoft.com/office/drawing/2014/main" id="{491CF7C8-9532-48D6-B78C-2AE552AC99B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513013" y="5448300"/>
            <a:ext cx="217488" cy="395287"/>
          </a:xfrm>
          <a:prstGeom prst="downArrow">
            <a:avLst>
              <a:gd name="adj1" fmla="val 50000"/>
              <a:gd name="adj2" fmla="val 45438"/>
            </a:avLst>
          </a:prstGeom>
          <a:solidFill>
            <a:srgbClr val="3B0DFF"/>
          </a:solidFill>
          <a:ln w="9525">
            <a:solidFill>
              <a:srgbClr val="3B0D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1920" name="AutoShape 129">
            <a:extLst>
              <a:ext uri="{FF2B5EF4-FFF2-40B4-BE49-F238E27FC236}">
                <a16:creationId xmlns:a16="http://schemas.microsoft.com/office/drawing/2014/main" id="{54F54D77-C573-47B7-B215-B9BD12660DC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513013" y="4875213"/>
            <a:ext cx="217487" cy="395287"/>
          </a:xfrm>
          <a:prstGeom prst="downArrow">
            <a:avLst>
              <a:gd name="adj1" fmla="val 50000"/>
              <a:gd name="adj2" fmla="val 45438"/>
            </a:avLst>
          </a:prstGeom>
          <a:solidFill>
            <a:srgbClr val="3B0DFF"/>
          </a:solidFill>
          <a:ln w="9525">
            <a:solidFill>
              <a:srgbClr val="3B0D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871636" name="Group 212">
            <a:extLst>
              <a:ext uri="{FF2B5EF4-FFF2-40B4-BE49-F238E27FC236}">
                <a16:creationId xmlns:a16="http://schemas.microsoft.com/office/drawing/2014/main" id="{AEA0540F-921D-4003-BD7A-CB9267631BFE}"/>
              </a:ext>
            </a:extLst>
          </p:cNvPr>
          <p:cNvGraphicFramePr>
            <a:graphicFrameLocks noGrp="1"/>
          </p:cNvGraphicFramePr>
          <p:nvPr/>
        </p:nvGraphicFramePr>
        <p:xfrm>
          <a:off x="6858000" y="1371600"/>
          <a:ext cx="1249363" cy="3352800"/>
        </p:xfrm>
        <a:graphic>
          <a:graphicData uri="http://schemas.openxmlformats.org/drawingml/2006/table">
            <a:tbl>
              <a:tblPr/>
              <a:tblGrid>
                <a:gridCol w="124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05B985-7CD9-4AA3-80B2-1F67D0F38427}"/>
              </a:ext>
            </a:extLst>
          </p:cNvPr>
          <p:cNvGraphicFramePr>
            <a:graphicFrameLocks noGrp="1"/>
          </p:cNvGraphicFramePr>
          <p:nvPr/>
        </p:nvGraphicFramePr>
        <p:xfrm>
          <a:off x="6858000" y="4724400"/>
          <a:ext cx="1249363" cy="1447800"/>
        </p:xfrm>
        <a:graphic>
          <a:graphicData uri="http://schemas.openxmlformats.org/drawingml/2006/table">
            <a:tbl>
              <a:tblPr/>
              <a:tblGrid>
                <a:gridCol w="124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28" grpId="0" animBg="1"/>
      <p:bldP spid="31926" grpId="0" animBg="1"/>
      <p:bldP spid="31924" grpId="0" animBg="1"/>
      <p:bldP spid="31922" grpId="0" animBg="1"/>
      <p:bldP spid="319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5" name="Rectangle 3">
            <a:extLst>
              <a:ext uri="{FF2B5EF4-FFF2-40B4-BE49-F238E27FC236}">
                <a16:creationId xmlns:a16="http://schemas.microsoft.com/office/drawing/2014/main" id="{12FF166D-B876-4128-B2ED-52CA5E52979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81088" y="1905000"/>
            <a:ext cx="7529512" cy="42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List all possible combinations of binary values of the variables in the expression.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Convert the POS form to its standard form.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 Place a </a:t>
            </a:r>
            <a:r>
              <a:rPr lang="en-US" altLang="zh-CN" sz="2400" b="1">
                <a:solidFill>
                  <a:srgbClr val="3B0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the output column for each binary value that make the standard POS expression a 0 and place </a:t>
            </a:r>
            <a:r>
              <a:rPr lang="en-US" altLang="zh-CN" sz="2400" b="1">
                <a:solidFill>
                  <a:srgbClr val="3B0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for all the remaining binary values.</a:t>
            </a:r>
          </a:p>
        </p:txBody>
      </p:sp>
      <p:sp>
        <p:nvSpPr>
          <p:cNvPr id="72707" name="Rectangle 4">
            <a:extLst>
              <a:ext uri="{FF2B5EF4-FFF2-40B4-BE49-F238E27FC236}">
                <a16:creationId xmlns:a16="http://schemas.microsoft.com/office/drawing/2014/main" id="{D6D40302-E0AA-4041-8778-C0D0D2F45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4697413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Converting POS form to Truth Table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>
            <a:extLst>
              <a:ext uri="{FF2B5EF4-FFF2-40B4-BE49-F238E27FC236}">
                <a16:creationId xmlns:a16="http://schemas.microsoft.com/office/drawing/2014/main" id="{1E2945A7-8AD8-4243-A6C1-C1FFE51B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38200"/>
            <a:ext cx="4538663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Implementation of SOP Expression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3E0DA46-6241-4488-AE14-3A0EA5A5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36713"/>
            <a:ext cx="40386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E78DE17-F9A6-4E88-BBD4-0BDD27FB8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35400"/>
            <a:ext cx="40957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83E018E-ADDA-4B01-8558-2C9AA7569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0"/>
            <a:ext cx="2892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AND/OR implementation of an SOP expression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04A9C10-0E6B-4CCA-B39A-2012BA0A1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343400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NAND/NAND implementation of an SOP expression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5523" name="Object 3">
            <a:extLst>
              <a:ext uri="{FF2B5EF4-FFF2-40B4-BE49-F238E27FC236}">
                <a16:creationId xmlns:a16="http://schemas.microsoft.com/office/drawing/2014/main" id="{1C20338D-FC2B-4A02-B011-0AB23C1FBE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514600"/>
          <a:ext cx="708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3403600" imgH="228600" progId="Equation.3">
                  <p:embed/>
                </p:oleObj>
              </mc:Choice>
              <mc:Fallback>
                <p:oleObj name="Equation" r:id="rId4" imgW="3403600" imgH="228600" progId="Equation.3">
                  <p:embed/>
                  <p:pic>
                    <p:nvPicPr>
                      <p:cNvPr id="875523" name="Object 3">
                        <a:extLst>
                          <a:ext uri="{FF2B5EF4-FFF2-40B4-BE49-F238E27FC236}">
                            <a16:creationId xmlns:a16="http://schemas.microsoft.com/office/drawing/2014/main" id="{1C20338D-FC2B-4A02-B011-0AB23C1FB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7086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5579" name="Group 59">
            <a:extLst>
              <a:ext uri="{FF2B5EF4-FFF2-40B4-BE49-F238E27FC236}">
                <a16:creationId xmlns:a16="http://schemas.microsoft.com/office/drawing/2014/main" id="{35D381C2-F066-4BA4-88BD-A2593591D1D3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343400"/>
            <a:ext cx="6629400" cy="735013"/>
            <a:chOff x="431" y="1266"/>
            <a:chExt cx="4399" cy="463"/>
          </a:xfrm>
        </p:grpSpPr>
        <p:sp>
          <p:nvSpPr>
            <p:cNvPr id="74762" name="AutoShape 60">
              <a:extLst>
                <a:ext uri="{FF2B5EF4-FFF2-40B4-BE49-F238E27FC236}">
                  <a16:creationId xmlns:a16="http://schemas.microsoft.com/office/drawing/2014/main" id="{76BE27CE-9BAE-46D6-B9B6-DC69E133C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266"/>
              <a:ext cx="158" cy="181"/>
            </a:xfrm>
            <a:prstGeom prst="downArrow">
              <a:avLst>
                <a:gd name="adj1" fmla="val 50000"/>
                <a:gd name="adj2" fmla="val 28639"/>
              </a:avLst>
            </a:prstGeom>
            <a:solidFill>
              <a:srgbClr val="3B0DFF"/>
            </a:solidFill>
            <a:ln w="9525">
              <a:solidFill>
                <a:srgbClr val="3B0DFF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4763" name="AutoShape 61">
              <a:extLst>
                <a:ext uri="{FF2B5EF4-FFF2-40B4-BE49-F238E27FC236}">
                  <a16:creationId xmlns:a16="http://schemas.microsoft.com/office/drawing/2014/main" id="{336BFD6F-A9DA-41E6-B882-A8DF9613A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1266"/>
              <a:ext cx="158" cy="181"/>
            </a:xfrm>
            <a:prstGeom prst="downArrow">
              <a:avLst>
                <a:gd name="adj1" fmla="val 50000"/>
                <a:gd name="adj2" fmla="val 28639"/>
              </a:avLst>
            </a:prstGeom>
            <a:solidFill>
              <a:srgbClr val="3B0DFF"/>
            </a:solidFill>
            <a:ln w="9525">
              <a:solidFill>
                <a:srgbClr val="3B0DFF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4764" name="AutoShape 62">
              <a:extLst>
                <a:ext uri="{FF2B5EF4-FFF2-40B4-BE49-F238E27FC236}">
                  <a16:creationId xmlns:a16="http://schemas.microsoft.com/office/drawing/2014/main" id="{A03AF37B-1D9D-4A36-A638-85F96D467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1266"/>
              <a:ext cx="158" cy="181"/>
            </a:xfrm>
            <a:prstGeom prst="downArrow">
              <a:avLst>
                <a:gd name="adj1" fmla="val 50000"/>
                <a:gd name="adj2" fmla="val 28639"/>
              </a:avLst>
            </a:prstGeom>
            <a:solidFill>
              <a:srgbClr val="3B0DFF"/>
            </a:solidFill>
            <a:ln w="9525">
              <a:solidFill>
                <a:srgbClr val="3B0DFF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4765" name="AutoShape 63">
              <a:extLst>
                <a:ext uri="{FF2B5EF4-FFF2-40B4-BE49-F238E27FC236}">
                  <a16:creationId xmlns:a16="http://schemas.microsoft.com/office/drawing/2014/main" id="{F6508F81-98DF-4034-B8FD-B99A2C90B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266"/>
              <a:ext cx="158" cy="181"/>
            </a:xfrm>
            <a:prstGeom prst="downArrow">
              <a:avLst>
                <a:gd name="adj1" fmla="val 50000"/>
                <a:gd name="adj2" fmla="val 28639"/>
              </a:avLst>
            </a:prstGeom>
            <a:solidFill>
              <a:srgbClr val="3B0DFF"/>
            </a:solidFill>
            <a:ln w="9525">
              <a:solidFill>
                <a:srgbClr val="3B0DFF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4766" name="AutoShape 64">
              <a:extLst>
                <a:ext uri="{FF2B5EF4-FFF2-40B4-BE49-F238E27FC236}">
                  <a16:creationId xmlns:a16="http://schemas.microsoft.com/office/drawing/2014/main" id="{AABE5BFC-B5CE-4FB9-9056-4F6C112D8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1266"/>
              <a:ext cx="158" cy="181"/>
            </a:xfrm>
            <a:prstGeom prst="downArrow">
              <a:avLst>
                <a:gd name="adj1" fmla="val 50000"/>
                <a:gd name="adj2" fmla="val 28639"/>
              </a:avLst>
            </a:prstGeom>
            <a:solidFill>
              <a:srgbClr val="3B0DFF"/>
            </a:solidFill>
            <a:ln w="9525">
              <a:solidFill>
                <a:srgbClr val="3B0DFF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4767" name="Text Box 65">
              <a:extLst>
                <a:ext uri="{FF2B5EF4-FFF2-40B4-BE49-F238E27FC236}">
                  <a16:creationId xmlns:a16="http://schemas.microsoft.com/office/drawing/2014/main" id="{C76C4E16-928C-414D-8E05-ECEB6F73C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1402"/>
              <a:ext cx="5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3B0DFF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</a:rPr>
                <a:t>000</a:t>
              </a:r>
            </a:p>
          </p:txBody>
        </p:sp>
        <p:sp>
          <p:nvSpPr>
            <p:cNvPr id="74768" name="Text Box 66">
              <a:extLst>
                <a:ext uri="{FF2B5EF4-FFF2-40B4-BE49-F238E27FC236}">
                  <a16:creationId xmlns:a16="http://schemas.microsoft.com/office/drawing/2014/main" id="{BBE29910-0EC0-4583-BEBB-FA770D1C6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5" y="1402"/>
              <a:ext cx="5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3B0DFF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</a:rPr>
                <a:t>010</a:t>
              </a:r>
            </a:p>
          </p:txBody>
        </p:sp>
        <p:sp>
          <p:nvSpPr>
            <p:cNvPr id="74769" name="Text Box 67">
              <a:extLst>
                <a:ext uri="{FF2B5EF4-FFF2-40B4-BE49-F238E27FC236}">
                  <a16:creationId xmlns:a16="http://schemas.microsoft.com/office/drawing/2014/main" id="{E9E38AE0-E36F-4A2B-804C-51E74E0D2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" y="1402"/>
              <a:ext cx="5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3B0DFF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</a:rPr>
                <a:t>011</a:t>
              </a:r>
            </a:p>
          </p:txBody>
        </p:sp>
        <p:sp>
          <p:nvSpPr>
            <p:cNvPr id="74770" name="Text Box 68">
              <a:extLst>
                <a:ext uri="{FF2B5EF4-FFF2-40B4-BE49-F238E27FC236}">
                  <a16:creationId xmlns:a16="http://schemas.microsoft.com/office/drawing/2014/main" id="{E496DDA9-3A21-4238-B871-0D7F9EB2C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6" y="1402"/>
              <a:ext cx="5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3B0DFF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</a:rPr>
                <a:t>101</a:t>
              </a:r>
            </a:p>
          </p:txBody>
        </p:sp>
        <p:sp>
          <p:nvSpPr>
            <p:cNvPr id="74771" name="Text Box 69">
              <a:extLst>
                <a:ext uri="{FF2B5EF4-FFF2-40B4-BE49-F238E27FC236}">
                  <a16:creationId xmlns:a16="http://schemas.microsoft.com/office/drawing/2014/main" id="{59D5C207-5C64-4E9E-B91A-7F8340517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1402"/>
              <a:ext cx="5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3B0DFF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</a:rPr>
                <a:t>110</a:t>
              </a:r>
            </a:p>
          </p:txBody>
        </p:sp>
      </p:grpSp>
      <p:sp>
        <p:nvSpPr>
          <p:cNvPr id="74756" name="Rectangle 4">
            <a:extLst>
              <a:ext uri="{FF2B5EF4-FFF2-40B4-BE49-F238E27FC236}">
                <a16:creationId xmlns:a16="http://schemas.microsoft.com/office/drawing/2014/main" id="{ADCDB533-67CC-49E0-9703-E59F40CAA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4697413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Converting POS form to Truth Table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4757" name="Rectangle 2">
            <a:extLst>
              <a:ext uri="{FF2B5EF4-FFF2-40B4-BE49-F238E27FC236}">
                <a16:creationId xmlns:a16="http://schemas.microsoft.com/office/drawing/2014/main" id="{FAA5C175-2F46-4BD4-BFE9-8005BAFE2F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463" y="1828800"/>
            <a:ext cx="14160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4758" name="Rectangle 3">
            <a:extLst>
              <a:ext uri="{FF2B5EF4-FFF2-40B4-BE49-F238E27FC236}">
                <a16:creationId xmlns:a16="http://schemas.microsoft.com/office/drawing/2014/main" id="{64ACCE14-3E75-4F8C-8B08-45725860F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28800"/>
            <a:ext cx="6929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truth table for following expression: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WordArt 25">
            <a:extLst>
              <a:ext uri="{FF2B5EF4-FFF2-40B4-BE49-F238E27FC236}">
                <a16:creationId xmlns:a16="http://schemas.microsoft.com/office/drawing/2014/main" id="{AC74C136-DE2B-4B29-B9D3-72D21B2C9A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1242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25" name="Object 3">
            <a:extLst>
              <a:ext uri="{FF2B5EF4-FFF2-40B4-BE49-F238E27FC236}">
                <a16:creationId xmlns:a16="http://schemas.microsoft.com/office/drawing/2014/main" id="{0F5D4310-1D1E-4694-AD8B-164576AE8F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3733800"/>
          <a:ext cx="708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6" imgW="3403600" imgH="228600" progId="Equation.3">
                  <p:embed/>
                </p:oleObj>
              </mc:Choice>
              <mc:Fallback>
                <p:oleObj name="Equation" r:id="rId6" imgW="3403600" imgH="228600" progId="Equation.3">
                  <p:embed/>
                  <p:pic>
                    <p:nvPicPr>
                      <p:cNvPr id="25" name="Object 3">
                        <a:extLst>
                          <a:ext uri="{FF2B5EF4-FFF2-40B4-BE49-F238E27FC236}">
                            <a16:creationId xmlns:a16="http://schemas.microsoft.com/office/drawing/2014/main" id="{0F5D4310-1D1E-4694-AD8B-164576AE8F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33800"/>
                        <a:ext cx="7086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1" name="TextBox 4">
            <a:extLst>
              <a:ext uri="{FF2B5EF4-FFF2-40B4-BE49-F238E27FC236}">
                <a16:creationId xmlns:a16="http://schemas.microsoft.com/office/drawing/2014/main" id="{3C44270B-E292-4A42-BF29-93472AB39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5473700"/>
            <a:ext cx="5084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And the Truth Table on the next page…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7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5523" name="Object 3">
            <a:extLst>
              <a:ext uri="{FF2B5EF4-FFF2-40B4-BE49-F238E27FC236}">
                <a16:creationId xmlns:a16="http://schemas.microsoft.com/office/drawing/2014/main" id="{3BD31D86-1BDB-4DFE-BEB4-270CC90DD3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514600"/>
          <a:ext cx="708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3403600" imgH="228600" progId="Equation.3">
                  <p:embed/>
                </p:oleObj>
              </mc:Choice>
              <mc:Fallback>
                <p:oleObj name="Equation" r:id="rId4" imgW="3403600" imgH="228600" progId="Equation.3">
                  <p:embed/>
                  <p:pic>
                    <p:nvPicPr>
                      <p:cNvPr id="875523" name="Object 3">
                        <a:extLst>
                          <a:ext uri="{FF2B5EF4-FFF2-40B4-BE49-F238E27FC236}">
                            <a16:creationId xmlns:a16="http://schemas.microsoft.com/office/drawing/2014/main" id="{3BD31D86-1BDB-4DFE-BEB4-270CC90DD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7086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5524" name="Group 4">
            <a:extLst>
              <a:ext uri="{FF2B5EF4-FFF2-40B4-BE49-F238E27FC236}">
                <a16:creationId xmlns:a16="http://schemas.microsoft.com/office/drawing/2014/main" id="{68B8BB80-137F-4219-B7DD-6042F867A06F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3048000"/>
          <a:ext cx="3743326" cy="3048000"/>
        </p:xfrm>
        <a:graphic>
          <a:graphicData uri="http://schemas.openxmlformats.org/drawingml/2006/table">
            <a:tbl>
              <a:tblPr/>
              <a:tblGrid>
                <a:gridCol w="753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Input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Output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A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B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C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x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6855" name="Rectangle 4">
            <a:extLst>
              <a:ext uri="{FF2B5EF4-FFF2-40B4-BE49-F238E27FC236}">
                <a16:creationId xmlns:a16="http://schemas.microsoft.com/office/drawing/2014/main" id="{26E57A54-9F03-41E9-9AA7-27C86A0C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4697413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Converting POS form to Truth Table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6856" name="Rectangle 2">
            <a:extLst>
              <a:ext uri="{FF2B5EF4-FFF2-40B4-BE49-F238E27FC236}">
                <a16:creationId xmlns:a16="http://schemas.microsoft.com/office/drawing/2014/main" id="{DEC484A6-14A7-4471-8DF9-B25100D596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463" y="1828800"/>
            <a:ext cx="14160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6857" name="Rectangle 3">
            <a:extLst>
              <a:ext uri="{FF2B5EF4-FFF2-40B4-BE49-F238E27FC236}">
                <a16:creationId xmlns:a16="http://schemas.microsoft.com/office/drawing/2014/main" id="{80212CE7-6D37-4909-9F77-173E78E60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288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truth table for following expression: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WordArt 25">
            <a:extLst>
              <a:ext uri="{FF2B5EF4-FFF2-40B4-BE49-F238E27FC236}">
                <a16:creationId xmlns:a16="http://schemas.microsoft.com/office/drawing/2014/main" id="{7DC06793-C1A4-4318-8A9A-54C63B2696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1242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7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>
            <a:extLst>
              <a:ext uri="{FF2B5EF4-FFF2-40B4-BE49-F238E27FC236}">
                <a16:creationId xmlns:a16="http://schemas.microsoft.com/office/drawing/2014/main" id="{410D2AE9-E9A8-4207-8E65-778A6D56A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6467475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Converting Truth Table to SOP/POS standard form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7D5BB50-CEFD-4FA5-A15A-F674CDDE6D45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2743200"/>
          <a:ext cx="2036764" cy="3352800"/>
        </p:xfrm>
        <a:graphic>
          <a:graphicData uri="http://schemas.openxmlformats.org/drawingml/2006/table">
            <a:tbl>
              <a:tblPr/>
              <a:tblGrid>
                <a:gridCol w="38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Input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Output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A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B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C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x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0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L="91426" marR="91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L="91426" marR="914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 pitchFamily="2" charset="-122"/>
                          <a:cs typeface="Times New Roman"/>
                        </a:rPr>
                        <a:t>1</a:t>
                      </a:r>
                    </a:p>
                  </a:txBody>
                  <a:tcPr marL="91426" marR="91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8903" name="Rectangle 5">
            <a:extLst>
              <a:ext uri="{FF2B5EF4-FFF2-40B4-BE49-F238E27FC236}">
                <a16:creationId xmlns:a16="http://schemas.microsoft.com/office/drawing/2014/main" id="{AF756178-6355-47E1-B5BA-6D7F1ED87F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463" y="1676400"/>
            <a:ext cx="14160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WordArt 25">
            <a:extLst>
              <a:ext uri="{FF2B5EF4-FFF2-40B4-BE49-F238E27FC236}">
                <a16:creationId xmlns:a16="http://schemas.microsoft.com/office/drawing/2014/main" id="{489AB9E1-22DE-482E-85BD-2FD0418E89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9200" y="19050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905" name="Rectangle 7">
            <a:extLst>
              <a:ext uri="{FF2B5EF4-FFF2-40B4-BE49-F238E27FC236}">
                <a16:creationId xmlns:a16="http://schemas.microsoft.com/office/drawing/2014/main" id="{FAA5C816-B19F-4354-998B-444390043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336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SOP/POS of x: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85AB168D-9DDA-4A8D-9475-A3E25721F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362200"/>
            <a:ext cx="3733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SOP std. form:</a:t>
            </a:r>
          </a:p>
        </p:txBody>
      </p:sp>
      <p:graphicFrame>
        <p:nvGraphicFramePr>
          <p:cNvPr id="10" name="Object 60">
            <a:extLst>
              <a:ext uri="{FF2B5EF4-FFF2-40B4-BE49-F238E27FC236}">
                <a16:creationId xmlns:a16="http://schemas.microsoft.com/office/drawing/2014/main" id="{AFF8153F-B52C-413E-A86C-DC1AD0FFF1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4938" y="2773363"/>
          <a:ext cx="3197225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1892300" imgH="762000" progId="Equation.3">
                  <p:embed/>
                </p:oleObj>
              </mc:Choice>
              <mc:Fallback>
                <p:oleObj name="Equation" r:id="rId3" imgW="1892300" imgH="762000" progId="Equation.3">
                  <p:embed/>
                  <p:pic>
                    <p:nvPicPr>
                      <p:cNvPr id="10" name="Object 60">
                        <a:extLst>
                          <a:ext uri="{FF2B5EF4-FFF2-40B4-BE49-F238E27FC236}">
                            <a16:creationId xmlns:a16="http://schemas.microsoft.com/office/drawing/2014/main" id="{AFF8153F-B52C-413E-A86C-DC1AD0FFF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2773363"/>
                        <a:ext cx="3197225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1">
            <a:extLst>
              <a:ext uri="{FF2B5EF4-FFF2-40B4-BE49-F238E27FC236}">
                <a16:creationId xmlns:a16="http://schemas.microsoft.com/office/drawing/2014/main" id="{AC9B6A33-1567-4687-A6AB-5A27F6578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116388"/>
            <a:ext cx="350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 std. form: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62">
            <a:extLst>
              <a:ext uri="{FF2B5EF4-FFF2-40B4-BE49-F238E27FC236}">
                <a16:creationId xmlns:a16="http://schemas.microsoft.com/office/drawing/2014/main" id="{40DC5F5E-697B-464D-AB94-7B2891E8CA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4572000"/>
          <a:ext cx="2743200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5" imgW="1752600" imgH="977900" progId="Equation.DSMT4">
                  <p:embed/>
                </p:oleObj>
              </mc:Choice>
              <mc:Fallback>
                <p:oleObj name="Equation" r:id="rId5" imgW="1752600" imgH="977900" progId="Equation.DSMT4">
                  <p:embed/>
                  <p:pic>
                    <p:nvPicPr>
                      <p:cNvPr id="12" name="Object 62">
                        <a:extLst>
                          <a:ext uri="{FF2B5EF4-FFF2-40B4-BE49-F238E27FC236}">
                            <a16:creationId xmlns:a16="http://schemas.microsoft.com/office/drawing/2014/main" id="{40DC5F5E-697B-464D-AB94-7B2891E8CA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572000"/>
                        <a:ext cx="2743200" cy="153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>
            <a:extLst>
              <a:ext uri="{FF2B5EF4-FFF2-40B4-BE49-F238E27FC236}">
                <a16:creationId xmlns:a16="http://schemas.microsoft.com/office/drawing/2014/main" id="{BA652A3F-D7B8-4907-9289-BAE720B66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6467475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Converting Truth Table to SOP/POS standard form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9875" name="Rectangle 5">
            <a:extLst>
              <a:ext uri="{FF2B5EF4-FFF2-40B4-BE49-F238E27FC236}">
                <a16:creationId xmlns:a16="http://schemas.microsoft.com/office/drawing/2014/main" id="{C4124720-842E-4ECE-962F-A231E46D6F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463" y="1676400"/>
            <a:ext cx="14160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WordArt 25">
            <a:extLst>
              <a:ext uri="{FF2B5EF4-FFF2-40B4-BE49-F238E27FC236}">
                <a16:creationId xmlns:a16="http://schemas.microsoft.com/office/drawing/2014/main" id="{2126B0A2-3811-4961-914B-6F1965331E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19050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877" name="Rectangle 7">
            <a:extLst>
              <a:ext uri="{FF2B5EF4-FFF2-40B4-BE49-F238E27FC236}">
                <a16:creationId xmlns:a16="http://schemas.microsoft.com/office/drawing/2014/main" id="{926B0619-6A4B-4236-AC87-703A92075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SOP/POS of x: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EC904E4F-F827-4333-AD57-9E18BED84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362200"/>
            <a:ext cx="2438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SOP std. form:</a:t>
            </a:r>
          </a:p>
        </p:txBody>
      </p:sp>
      <p:sp>
        <p:nvSpPr>
          <p:cNvPr id="11" name="Text Box 61">
            <a:extLst>
              <a:ext uri="{FF2B5EF4-FFF2-40B4-BE49-F238E27FC236}">
                <a16:creationId xmlns:a16="http://schemas.microsoft.com/office/drawing/2014/main" id="{C55E9FEE-9ADF-4ED0-9FE2-B4BC24986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116388"/>
            <a:ext cx="2286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 std. form: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Group 3">
            <a:extLst>
              <a:ext uri="{FF2B5EF4-FFF2-40B4-BE49-F238E27FC236}">
                <a16:creationId xmlns:a16="http://schemas.microsoft.com/office/drawing/2014/main" id="{3B337105-53F5-40EA-84A2-6A0223A67FF1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2819400"/>
          <a:ext cx="1825626" cy="3048000"/>
        </p:xfrm>
        <a:graphic>
          <a:graphicData uri="http://schemas.openxmlformats.org/drawingml/2006/table">
            <a:tbl>
              <a:tblPr/>
              <a:tblGrid>
                <a:gridCol w="322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Input</a:t>
                      </a:r>
                    </a:p>
                  </a:txBody>
                  <a:tcPr marL="91416" marR="914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Output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A</a:t>
                      </a:r>
                    </a:p>
                  </a:txBody>
                  <a:tcPr marL="91416" marR="914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B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C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x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16" marR="914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16" marR="914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16" marR="914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16" marR="914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16" marR="914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16" marR="914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16" marR="914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B0D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16" marR="914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16" marR="9141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4AA406A3-BAA4-4788-9054-4A0F31666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Verdana" panose="020B0604030504040204" pitchFamily="34" charset="0"/>
                <a:ea typeface="宋体" panose="02010600030101010101" pitchFamily="2" charset="-122"/>
                <a:cs typeface="ヒラギノ角ゴ Pro W3"/>
              </a:rPr>
              <a:t>Logic Expressions and Truth Table</a:t>
            </a:r>
            <a:endParaRPr lang="zh-CN" altLang="en-US">
              <a:latin typeface="Verdana" panose="020B0604030504040204" pitchFamily="34" charset="0"/>
              <a:ea typeface="宋体" panose="02010600030101010101" pitchFamily="2" charset="-122"/>
              <a:cs typeface="ヒラギノ角ゴ Pro W3"/>
            </a:endParaRPr>
          </a:p>
        </p:txBody>
      </p:sp>
      <p:graphicFrame>
        <p:nvGraphicFramePr>
          <p:cNvPr id="80899" name="Object 4">
            <a:extLst>
              <a:ext uri="{FF2B5EF4-FFF2-40B4-BE49-F238E27FC236}">
                <a16:creationId xmlns:a16="http://schemas.microsoft.com/office/drawing/2014/main" id="{16CEBE94-B799-433F-9429-A84DA0528C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2860675"/>
          <a:ext cx="28082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1231366" imgH="215806" progId="Equation.3">
                  <p:embed/>
                </p:oleObj>
              </mc:Choice>
              <mc:Fallback>
                <p:oleObj name="Equation" r:id="rId3" imgW="1231366" imgH="215806" progId="Equation.3">
                  <p:embed/>
                  <p:pic>
                    <p:nvPicPr>
                      <p:cNvPr id="80899" name="Object 4">
                        <a:extLst>
                          <a:ext uri="{FF2B5EF4-FFF2-40B4-BE49-F238E27FC236}">
                            <a16:creationId xmlns:a16="http://schemas.microsoft.com/office/drawing/2014/main" id="{16CEBE94-B799-433F-9429-A84DA0528C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860675"/>
                        <a:ext cx="28082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Group 5">
            <a:extLst>
              <a:ext uri="{FF2B5EF4-FFF2-40B4-BE49-F238E27FC236}">
                <a16:creationId xmlns:a16="http://schemas.microsoft.com/office/drawing/2014/main" id="{04A3B1CA-08D1-482A-8BF4-5CE3D112E5D0}"/>
              </a:ext>
            </a:extLst>
          </p:cNvPr>
          <p:cNvGraphicFramePr>
            <a:graphicFrameLocks noGrp="1"/>
          </p:cNvGraphicFramePr>
          <p:nvPr/>
        </p:nvGraphicFramePr>
        <p:xfrm>
          <a:off x="5580063" y="2349500"/>
          <a:ext cx="2087562" cy="3527430"/>
        </p:xfrm>
        <a:graphic>
          <a:graphicData uri="http://schemas.openxmlformats.org/drawingml/2006/table">
            <a:tbl>
              <a:tblPr/>
              <a:tblGrid>
                <a:gridCol w="29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7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Input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Output</a:t>
                      </a: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A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B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C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590" name="Text Box 62">
            <a:extLst>
              <a:ext uri="{FF2B5EF4-FFF2-40B4-BE49-F238E27FC236}">
                <a16:creationId xmlns:a16="http://schemas.microsoft.com/office/drawing/2014/main" id="{8D0F2C3D-5253-4ABA-AFCC-4CB509F63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5521325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2591" name="Text Box 63">
            <a:extLst>
              <a:ext uri="{FF2B5EF4-FFF2-40B4-BE49-F238E27FC236}">
                <a16:creationId xmlns:a16="http://schemas.microsoft.com/office/drawing/2014/main" id="{BD1B412F-0D9B-4965-8DB3-C96F77D32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433763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2592" name="Text Box 64">
            <a:extLst>
              <a:ext uri="{FF2B5EF4-FFF2-40B4-BE49-F238E27FC236}">
                <a16:creationId xmlns:a16="http://schemas.microsoft.com/office/drawing/2014/main" id="{908A3CB6-4BD3-4398-818D-C75852EBB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767138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2593" name="Text Box 65">
            <a:extLst>
              <a:ext uri="{FF2B5EF4-FFF2-40B4-BE49-F238E27FC236}">
                <a16:creationId xmlns:a16="http://schemas.microsoft.com/office/drawing/2014/main" id="{2889B9FD-E46A-4DF2-B3B9-10BFB92F1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997200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2594" name="Text Box 66">
            <a:extLst>
              <a:ext uri="{FF2B5EF4-FFF2-40B4-BE49-F238E27FC236}">
                <a16:creationId xmlns:a16="http://schemas.microsoft.com/office/drawing/2014/main" id="{ACEE2FBA-2490-4137-B208-82D8C68A6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106863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2595" name="Text Box 67">
            <a:extLst>
              <a:ext uri="{FF2B5EF4-FFF2-40B4-BE49-F238E27FC236}">
                <a16:creationId xmlns:a16="http://schemas.microsoft.com/office/drawing/2014/main" id="{BF96F886-EDD4-46DD-BDE8-3EBFF1F5F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441825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2596" name="Text Box 68">
            <a:extLst>
              <a:ext uri="{FF2B5EF4-FFF2-40B4-BE49-F238E27FC236}">
                <a16:creationId xmlns:a16="http://schemas.microsoft.com/office/drawing/2014/main" id="{0FA526B4-296D-46A4-AD79-13D61DE5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846638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2597" name="Text Box 69">
            <a:extLst>
              <a:ext uri="{FF2B5EF4-FFF2-40B4-BE49-F238E27FC236}">
                <a16:creationId xmlns:a16="http://schemas.microsoft.com/office/drawing/2014/main" id="{D2B180A5-F9A8-4B9F-B909-C1B579954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5160963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1" name="WordArt 14">
            <a:extLst>
              <a:ext uri="{FF2B5EF4-FFF2-40B4-BE49-F238E27FC236}">
                <a16:creationId xmlns:a16="http://schemas.microsoft.com/office/drawing/2014/main" id="{0FFD5957-A1C4-4E63-B4A7-E87961C75F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3716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cs typeface="+mn-cs"/>
            </a:endParaRPr>
          </a:p>
        </p:txBody>
      </p:sp>
      <p:sp>
        <p:nvSpPr>
          <p:cNvPr id="80959" name="Rectangle 5">
            <a:extLst>
              <a:ext uri="{FF2B5EF4-FFF2-40B4-BE49-F238E27FC236}">
                <a16:creationId xmlns:a16="http://schemas.microsoft.com/office/drawing/2014/main" id="{FABE80F9-D87A-4799-9643-44B79C6275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463" y="1371600"/>
            <a:ext cx="14160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cs typeface="+mn-cs"/>
            </a:endParaRPr>
          </a:p>
        </p:txBody>
      </p:sp>
      <p:sp>
        <p:nvSpPr>
          <p:cNvPr id="80960" name="Rectangle 7">
            <a:extLst>
              <a:ext uri="{FF2B5EF4-FFF2-40B4-BE49-F238E27FC236}">
                <a16:creationId xmlns:a16="http://schemas.microsoft.com/office/drawing/2014/main" id="{60FA379E-1BC9-4CB5-9F5C-13FE48492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28800"/>
            <a:ext cx="464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Truth Table of X according to the std. SOP: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5EC9D-793E-47FA-835D-752E946D9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32766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(1)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327D2F-D118-4878-9A88-C26FC2C46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2766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(2)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F8FF20-0A59-4FD0-9DD2-8B658AA59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32766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(3)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EDC090-4D28-46EF-855A-B81A75FDA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4102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(1)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85C45F-610E-4102-B5CC-A6F8BAB3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2766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(2)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03C5EC-8BC5-40FF-BE0D-AFCCEB26A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6576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(3)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0" grpId="0"/>
      <p:bldP spid="22591" grpId="0"/>
      <p:bldP spid="22592" grpId="0"/>
      <p:bldP spid="22593" grpId="0"/>
      <p:bldP spid="22594" grpId="0"/>
      <p:bldP spid="22595" grpId="0"/>
      <p:bldP spid="22596" grpId="0"/>
      <p:bldP spid="22597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271347C1-0112-4B1A-BCEB-194176BAF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Verdana" panose="020B0604030504040204" pitchFamily="34" charset="0"/>
                <a:ea typeface="宋体" panose="02010600030101010101" pitchFamily="2" charset="-122"/>
                <a:cs typeface="ヒラギノ角ゴ Pro W3"/>
              </a:rPr>
              <a:t>Logic Expressions and Truth Table</a:t>
            </a:r>
            <a:endParaRPr lang="zh-CN" altLang="en-US">
              <a:latin typeface="Verdana" panose="020B0604030504040204" pitchFamily="34" charset="0"/>
              <a:ea typeface="宋体" panose="02010600030101010101" pitchFamily="2" charset="-122"/>
              <a:cs typeface="ヒラギノ角ゴ Pro W3"/>
            </a:endParaRPr>
          </a:p>
        </p:txBody>
      </p:sp>
      <p:graphicFrame>
        <p:nvGraphicFramePr>
          <p:cNvPr id="81923" name="Object 4">
            <a:extLst>
              <a:ext uri="{FF2B5EF4-FFF2-40B4-BE49-F238E27FC236}">
                <a16:creationId xmlns:a16="http://schemas.microsoft.com/office/drawing/2014/main" id="{0F587215-DDAA-4CAB-84D2-CE71C3CFBC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288" y="2784475"/>
          <a:ext cx="38512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1688367" imgH="215806" progId="Equation.3">
                  <p:embed/>
                </p:oleObj>
              </mc:Choice>
              <mc:Fallback>
                <p:oleObj name="Equation" r:id="rId3" imgW="1688367" imgH="215806" progId="Equation.3">
                  <p:embed/>
                  <p:pic>
                    <p:nvPicPr>
                      <p:cNvPr id="81923" name="Object 4">
                        <a:extLst>
                          <a:ext uri="{FF2B5EF4-FFF2-40B4-BE49-F238E27FC236}">
                            <a16:creationId xmlns:a16="http://schemas.microsoft.com/office/drawing/2014/main" id="{0F587215-DDAA-4CAB-84D2-CE71C3CFBC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784475"/>
                        <a:ext cx="38512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Group 5">
            <a:extLst>
              <a:ext uri="{FF2B5EF4-FFF2-40B4-BE49-F238E27FC236}">
                <a16:creationId xmlns:a16="http://schemas.microsoft.com/office/drawing/2014/main" id="{6375B6E2-9451-4193-ACDE-2A4AA87F068E}"/>
              </a:ext>
            </a:extLst>
          </p:cNvPr>
          <p:cNvGraphicFramePr>
            <a:graphicFrameLocks noGrp="1"/>
          </p:cNvGraphicFramePr>
          <p:nvPr/>
        </p:nvGraphicFramePr>
        <p:xfrm>
          <a:off x="5580063" y="2349500"/>
          <a:ext cx="2087562" cy="3527430"/>
        </p:xfrm>
        <a:graphic>
          <a:graphicData uri="http://schemas.openxmlformats.org/drawingml/2006/table">
            <a:tbl>
              <a:tblPr/>
              <a:tblGrid>
                <a:gridCol w="29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7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Input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Output</a:t>
                      </a: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A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B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C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614" name="Text Box 62">
            <a:extLst>
              <a:ext uri="{FF2B5EF4-FFF2-40B4-BE49-F238E27FC236}">
                <a16:creationId xmlns:a16="http://schemas.microsoft.com/office/drawing/2014/main" id="{4D614002-A1AD-4CA2-8BF1-7BEF5FA56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5575300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3615" name="Text Box 63">
            <a:extLst>
              <a:ext uri="{FF2B5EF4-FFF2-40B4-BE49-F238E27FC236}">
                <a16:creationId xmlns:a16="http://schemas.microsoft.com/office/drawing/2014/main" id="{0FA5B19A-2984-40BA-BB2F-94BE5ADA2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357563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3616" name="Text Box 64">
            <a:extLst>
              <a:ext uri="{FF2B5EF4-FFF2-40B4-BE49-F238E27FC236}">
                <a16:creationId xmlns:a16="http://schemas.microsoft.com/office/drawing/2014/main" id="{3A9AEC9F-53BE-486A-B90E-3486CEB7E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767138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3617" name="Text Box 65">
            <a:extLst>
              <a:ext uri="{FF2B5EF4-FFF2-40B4-BE49-F238E27FC236}">
                <a16:creationId xmlns:a16="http://schemas.microsoft.com/office/drawing/2014/main" id="{CDE913DD-B5D1-4364-952F-590696DA3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106863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3618" name="Text Box 66">
            <a:extLst>
              <a:ext uri="{FF2B5EF4-FFF2-40B4-BE49-F238E27FC236}">
                <a16:creationId xmlns:a16="http://schemas.microsoft.com/office/drawing/2014/main" id="{E95DB3DE-71A1-4E8A-BE84-AEA657FA3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441825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3619" name="Text Box 67">
            <a:extLst>
              <a:ext uri="{FF2B5EF4-FFF2-40B4-BE49-F238E27FC236}">
                <a16:creationId xmlns:a16="http://schemas.microsoft.com/office/drawing/2014/main" id="{F0BC1EEB-09B7-4759-A2AB-B417454D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5214938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3620" name="Text Box 68">
            <a:extLst>
              <a:ext uri="{FF2B5EF4-FFF2-40B4-BE49-F238E27FC236}">
                <a16:creationId xmlns:a16="http://schemas.microsoft.com/office/drawing/2014/main" id="{09118FA1-19AA-4198-975E-F94B8863B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2997200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3621" name="Text Box 69">
            <a:extLst>
              <a:ext uri="{FF2B5EF4-FFF2-40B4-BE49-F238E27FC236}">
                <a16:creationId xmlns:a16="http://schemas.microsoft.com/office/drawing/2014/main" id="{2F054E86-D52C-46D5-9B83-762837E81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4846638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6" name="WordArt 14">
            <a:extLst>
              <a:ext uri="{FF2B5EF4-FFF2-40B4-BE49-F238E27FC236}">
                <a16:creationId xmlns:a16="http://schemas.microsoft.com/office/drawing/2014/main" id="{C338EB62-CC35-48B9-9A99-F0D6A785E0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3716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cs typeface="+mn-cs"/>
            </a:endParaRPr>
          </a:p>
        </p:txBody>
      </p:sp>
      <p:sp>
        <p:nvSpPr>
          <p:cNvPr id="81983" name="Rectangle 5">
            <a:extLst>
              <a:ext uri="{FF2B5EF4-FFF2-40B4-BE49-F238E27FC236}">
                <a16:creationId xmlns:a16="http://schemas.microsoft.com/office/drawing/2014/main" id="{C76B21A4-2376-4E80-969D-26F8A76ED7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463" y="1371600"/>
            <a:ext cx="14160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cs typeface="+mn-cs"/>
            </a:endParaRPr>
          </a:p>
        </p:txBody>
      </p:sp>
      <p:sp>
        <p:nvSpPr>
          <p:cNvPr id="81984" name="Rectangle 7">
            <a:extLst>
              <a:ext uri="{FF2B5EF4-FFF2-40B4-BE49-F238E27FC236}">
                <a16:creationId xmlns:a16="http://schemas.microsoft.com/office/drawing/2014/main" id="{4527E71A-3008-4392-9B2A-6E77FDEBC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28800"/>
            <a:ext cx="464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Truth Table of X according to the std. SOP: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0163C5-86CF-4FC0-83E2-05997F22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3528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(1)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B9F9DA-5DDE-4C46-A09F-4966963E6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528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(2)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BAC3FE-988B-4F43-857A-3F6684368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3528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(3)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8460B1-E1CA-4347-9A48-19C2F4049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3528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(4)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F5868C-7CCC-4779-AFA5-291B9E6DA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719638"/>
            <a:ext cx="54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(1)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330347-D3D4-460A-BF97-D64FBBFCC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9718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(2)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CFAD2E-3EF8-4974-B3F4-0A007B566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6576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(3)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FB0F63-8BB1-48E7-A5E9-64151437E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4102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(4)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14" grpId="0"/>
      <p:bldP spid="23615" grpId="0"/>
      <p:bldP spid="23616" grpId="0"/>
      <p:bldP spid="23617" grpId="0"/>
      <p:bldP spid="23618" grpId="0"/>
      <p:bldP spid="23619" grpId="0"/>
      <p:bldP spid="23620" grpId="0"/>
      <p:bldP spid="23621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6BA9109-7659-4DD3-80A7-201163926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Verdana" panose="020B0604030504040204" pitchFamily="34" charset="0"/>
                <a:ea typeface="宋体" panose="02010600030101010101" pitchFamily="2" charset="-122"/>
                <a:cs typeface="ヒラギノ角ゴ Pro W3"/>
              </a:rPr>
              <a:t>Logic Expressions and Truth Table</a:t>
            </a:r>
            <a:endParaRPr lang="zh-CN" altLang="en-US">
              <a:latin typeface="Verdana" panose="020B0604030504040204" pitchFamily="34" charset="0"/>
              <a:ea typeface="宋体" panose="02010600030101010101" pitchFamily="2" charset="-122"/>
              <a:cs typeface="ヒラギノ角ゴ Pro W3"/>
            </a:endParaRPr>
          </a:p>
        </p:txBody>
      </p:sp>
      <p:graphicFrame>
        <p:nvGraphicFramePr>
          <p:cNvPr id="82947" name="Object 4">
            <a:extLst>
              <a:ext uri="{FF2B5EF4-FFF2-40B4-BE49-F238E27FC236}">
                <a16:creationId xmlns:a16="http://schemas.microsoft.com/office/drawing/2014/main" id="{573A8B30-FFDB-4D1A-BDCA-EE78ECBD0D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2895600"/>
          <a:ext cx="15922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698197" imgH="215806" progId="Equation.3">
                  <p:embed/>
                </p:oleObj>
              </mc:Choice>
              <mc:Fallback>
                <p:oleObj name="Equation" r:id="rId3" imgW="698197" imgH="215806" progId="Equation.3">
                  <p:embed/>
                  <p:pic>
                    <p:nvPicPr>
                      <p:cNvPr id="82947" name="Object 4">
                        <a:extLst>
                          <a:ext uri="{FF2B5EF4-FFF2-40B4-BE49-F238E27FC236}">
                            <a16:creationId xmlns:a16="http://schemas.microsoft.com/office/drawing/2014/main" id="{573A8B30-FFDB-4D1A-BDCA-EE78ECBD0D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15922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Group 5">
            <a:extLst>
              <a:ext uri="{FF2B5EF4-FFF2-40B4-BE49-F238E27FC236}">
                <a16:creationId xmlns:a16="http://schemas.microsoft.com/office/drawing/2014/main" id="{E15852CE-4E36-427F-A91D-6AE12B7B589B}"/>
              </a:ext>
            </a:extLst>
          </p:cNvPr>
          <p:cNvGraphicFramePr>
            <a:graphicFrameLocks noGrp="1"/>
          </p:cNvGraphicFramePr>
          <p:nvPr/>
        </p:nvGraphicFramePr>
        <p:xfrm>
          <a:off x="5580063" y="2349500"/>
          <a:ext cx="2087562" cy="3527430"/>
        </p:xfrm>
        <a:graphic>
          <a:graphicData uri="http://schemas.openxmlformats.org/drawingml/2006/table">
            <a:tbl>
              <a:tblPr/>
              <a:tblGrid>
                <a:gridCol w="29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7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Input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Output</a:t>
                      </a: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A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B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C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638" name="Text Box 62">
            <a:extLst>
              <a:ext uri="{FF2B5EF4-FFF2-40B4-BE49-F238E27FC236}">
                <a16:creationId xmlns:a16="http://schemas.microsoft.com/office/drawing/2014/main" id="{384A3945-E3DE-4F51-8930-A743E2BEE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5575300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4639" name="Text Box 63">
            <a:extLst>
              <a:ext uri="{FF2B5EF4-FFF2-40B4-BE49-F238E27FC236}">
                <a16:creationId xmlns:a16="http://schemas.microsoft.com/office/drawing/2014/main" id="{650542FC-780E-4AB8-A360-508F41473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433763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4640" name="Text Box 64">
            <a:extLst>
              <a:ext uri="{FF2B5EF4-FFF2-40B4-BE49-F238E27FC236}">
                <a16:creationId xmlns:a16="http://schemas.microsoft.com/office/drawing/2014/main" id="{ACEB92F3-1E37-40E3-B6A7-DA6552AE9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767138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4641" name="Text Box 65">
            <a:extLst>
              <a:ext uri="{FF2B5EF4-FFF2-40B4-BE49-F238E27FC236}">
                <a16:creationId xmlns:a16="http://schemas.microsoft.com/office/drawing/2014/main" id="{E8C7190A-BED5-4720-A7F6-5D412687E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106863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4642" name="Text Box 66">
            <a:extLst>
              <a:ext uri="{FF2B5EF4-FFF2-40B4-BE49-F238E27FC236}">
                <a16:creationId xmlns:a16="http://schemas.microsoft.com/office/drawing/2014/main" id="{A99EA4AF-2C25-402D-80E0-F06AA7A44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441825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4643" name="Text Box 67">
            <a:extLst>
              <a:ext uri="{FF2B5EF4-FFF2-40B4-BE49-F238E27FC236}">
                <a16:creationId xmlns:a16="http://schemas.microsoft.com/office/drawing/2014/main" id="{7CC6F3BE-4873-4E76-8905-C97B82BD9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5214938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4644" name="Text Box 68">
            <a:extLst>
              <a:ext uri="{FF2B5EF4-FFF2-40B4-BE49-F238E27FC236}">
                <a16:creationId xmlns:a16="http://schemas.microsoft.com/office/drawing/2014/main" id="{7005BB9E-847C-4056-BB5E-26FEB1E28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2997200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4645" name="Text Box 69">
            <a:extLst>
              <a:ext uri="{FF2B5EF4-FFF2-40B4-BE49-F238E27FC236}">
                <a16:creationId xmlns:a16="http://schemas.microsoft.com/office/drawing/2014/main" id="{67BB1370-E180-4230-8805-8D5ECA15C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4846638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4646" name="Rectangle 70">
            <a:extLst>
              <a:ext uri="{FF2B5EF4-FFF2-40B4-BE49-F238E27FC236}">
                <a16:creationId xmlns:a16="http://schemas.microsoft.com/office/drawing/2014/main" id="{4CB822C4-74C7-450C-AE70-E940C1BA6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117850"/>
            <a:ext cx="576262" cy="5762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WordArt 14">
            <a:extLst>
              <a:ext uri="{FF2B5EF4-FFF2-40B4-BE49-F238E27FC236}">
                <a16:creationId xmlns:a16="http://schemas.microsoft.com/office/drawing/2014/main" id="{E26F0348-763A-42B4-BE62-614C906DD6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3716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cs typeface="+mn-cs"/>
            </a:endParaRPr>
          </a:p>
        </p:txBody>
      </p:sp>
      <p:sp>
        <p:nvSpPr>
          <p:cNvPr id="83008" name="Rectangle 5">
            <a:extLst>
              <a:ext uri="{FF2B5EF4-FFF2-40B4-BE49-F238E27FC236}">
                <a16:creationId xmlns:a16="http://schemas.microsoft.com/office/drawing/2014/main" id="{052EF72C-EFD7-413B-ACA0-27379A2FB1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463" y="1371600"/>
            <a:ext cx="14160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cs typeface="+mn-cs"/>
            </a:endParaRPr>
          </a:p>
        </p:txBody>
      </p:sp>
      <p:sp>
        <p:nvSpPr>
          <p:cNvPr id="83009" name="Rectangle 7">
            <a:extLst>
              <a:ext uri="{FF2B5EF4-FFF2-40B4-BE49-F238E27FC236}">
                <a16:creationId xmlns:a16="http://schemas.microsoft.com/office/drawing/2014/main" id="{DEC05F4B-CAB5-439B-A6F2-BA093B2F8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28800"/>
            <a:ext cx="464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Truth Table of X according to the SOP: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8" grpId="0"/>
      <p:bldP spid="24639" grpId="0"/>
      <p:bldP spid="24640" grpId="0"/>
      <p:bldP spid="24641" grpId="0"/>
      <p:bldP spid="24642" grpId="0"/>
      <p:bldP spid="24643" grpId="0"/>
      <p:bldP spid="24644" grpId="0"/>
      <p:bldP spid="24645" grpId="0"/>
      <p:bldP spid="246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968D13F-6CCC-4B24-A72B-30F207655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Verdana" panose="020B0604030504040204" pitchFamily="34" charset="0"/>
                <a:ea typeface="宋体" panose="02010600030101010101" pitchFamily="2" charset="-122"/>
                <a:cs typeface="ヒラギノ角ゴ Pro W3"/>
              </a:rPr>
              <a:t>Logic Expressions and Truth Table</a:t>
            </a:r>
            <a:endParaRPr lang="zh-CN" altLang="en-US">
              <a:latin typeface="Verdana" panose="020B0604030504040204" pitchFamily="34" charset="0"/>
              <a:ea typeface="宋体" panose="02010600030101010101" pitchFamily="2" charset="-122"/>
              <a:cs typeface="ヒラギノ角ゴ Pro W3"/>
            </a:endParaRPr>
          </a:p>
        </p:txBody>
      </p:sp>
      <p:graphicFrame>
        <p:nvGraphicFramePr>
          <p:cNvPr id="25604" name="Group 4">
            <a:extLst>
              <a:ext uri="{FF2B5EF4-FFF2-40B4-BE49-F238E27FC236}">
                <a16:creationId xmlns:a16="http://schemas.microsoft.com/office/drawing/2014/main" id="{DA848E61-82CB-4FA3-8080-8151CFC4F96E}"/>
              </a:ext>
            </a:extLst>
          </p:cNvPr>
          <p:cNvGraphicFramePr>
            <a:graphicFrameLocks noGrp="1"/>
          </p:cNvGraphicFramePr>
          <p:nvPr/>
        </p:nvGraphicFramePr>
        <p:xfrm>
          <a:off x="5580063" y="2349500"/>
          <a:ext cx="2087562" cy="3527430"/>
        </p:xfrm>
        <a:graphic>
          <a:graphicData uri="http://schemas.openxmlformats.org/drawingml/2006/table">
            <a:tbl>
              <a:tblPr/>
              <a:tblGrid>
                <a:gridCol w="29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7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Input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Output</a:t>
                      </a: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A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B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C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661" name="Text Box 61">
            <a:extLst>
              <a:ext uri="{FF2B5EF4-FFF2-40B4-BE49-F238E27FC236}">
                <a16:creationId xmlns:a16="http://schemas.microsoft.com/office/drawing/2014/main" id="{F2A99759-DAB3-4CB7-965F-9CD935A8A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5521325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5662" name="Text Box 62">
            <a:extLst>
              <a:ext uri="{FF2B5EF4-FFF2-40B4-BE49-F238E27FC236}">
                <a16:creationId xmlns:a16="http://schemas.microsoft.com/office/drawing/2014/main" id="{6C8E9163-86B8-4BFC-8CA6-666610FC7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449638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5663" name="Text Box 63">
            <a:extLst>
              <a:ext uri="{FF2B5EF4-FFF2-40B4-BE49-F238E27FC236}">
                <a16:creationId xmlns:a16="http://schemas.microsoft.com/office/drawing/2014/main" id="{4C4A358E-12AB-4208-9178-19A0173CF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786188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5664" name="Text Box 64">
            <a:extLst>
              <a:ext uri="{FF2B5EF4-FFF2-40B4-BE49-F238E27FC236}">
                <a16:creationId xmlns:a16="http://schemas.microsoft.com/office/drawing/2014/main" id="{5025666F-CDE7-42A3-92D3-FC311848B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092575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5665" name="Text Box 65">
            <a:extLst>
              <a:ext uri="{FF2B5EF4-FFF2-40B4-BE49-F238E27FC236}">
                <a16:creationId xmlns:a16="http://schemas.microsoft.com/office/drawing/2014/main" id="{78B51EC3-6A6F-46B2-B733-5B82D599F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449763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5666" name="Text Box 66">
            <a:extLst>
              <a:ext uri="{FF2B5EF4-FFF2-40B4-BE49-F238E27FC236}">
                <a16:creationId xmlns:a16="http://schemas.microsoft.com/office/drawing/2014/main" id="{B8FA35DF-55FA-44BA-9402-70BB6F868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5214938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5667" name="Text Box 67">
            <a:extLst>
              <a:ext uri="{FF2B5EF4-FFF2-40B4-BE49-F238E27FC236}">
                <a16:creationId xmlns:a16="http://schemas.microsoft.com/office/drawing/2014/main" id="{3807291A-E499-46CE-8953-958BA3E8E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3092450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5668" name="Text Box 68">
            <a:extLst>
              <a:ext uri="{FF2B5EF4-FFF2-40B4-BE49-F238E27FC236}">
                <a16:creationId xmlns:a16="http://schemas.microsoft.com/office/drawing/2014/main" id="{3E7B317A-8AE0-44DB-9BFF-0CC661121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4806950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graphicFrame>
        <p:nvGraphicFramePr>
          <p:cNvPr id="84029" name="Object 69">
            <a:extLst>
              <a:ext uri="{FF2B5EF4-FFF2-40B4-BE49-F238E27FC236}">
                <a16:creationId xmlns:a16="http://schemas.microsoft.com/office/drawing/2014/main" id="{5AC7E0EC-469A-432D-9515-48901493B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075" y="2817813"/>
          <a:ext cx="35909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1663700" imgH="254000" progId="Equation.3">
                  <p:embed/>
                </p:oleObj>
              </mc:Choice>
              <mc:Fallback>
                <p:oleObj name="Equation" r:id="rId3" imgW="1663700" imgH="254000" progId="Equation.3">
                  <p:embed/>
                  <p:pic>
                    <p:nvPicPr>
                      <p:cNvPr id="84029" name="Object 69">
                        <a:extLst>
                          <a:ext uri="{FF2B5EF4-FFF2-40B4-BE49-F238E27FC236}">
                            <a16:creationId xmlns:a16="http://schemas.microsoft.com/office/drawing/2014/main" id="{5AC7E0EC-469A-432D-9515-48901493B9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2817813"/>
                        <a:ext cx="35909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WordArt 14">
            <a:extLst>
              <a:ext uri="{FF2B5EF4-FFF2-40B4-BE49-F238E27FC236}">
                <a16:creationId xmlns:a16="http://schemas.microsoft.com/office/drawing/2014/main" id="{8D779ACF-E155-48DE-9F97-EACB26DC01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3716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cs typeface="+mn-cs"/>
            </a:endParaRPr>
          </a:p>
        </p:txBody>
      </p:sp>
      <p:sp>
        <p:nvSpPr>
          <p:cNvPr id="84031" name="Rectangle 5">
            <a:extLst>
              <a:ext uri="{FF2B5EF4-FFF2-40B4-BE49-F238E27FC236}">
                <a16:creationId xmlns:a16="http://schemas.microsoft.com/office/drawing/2014/main" id="{3DEDA5C7-7B20-494A-8738-02906B580B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463" y="1371600"/>
            <a:ext cx="14160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cs typeface="+mn-cs"/>
            </a:endParaRPr>
          </a:p>
        </p:txBody>
      </p:sp>
      <p:sp>
        <p:nvSpPr>
          <p:cNvPr id="84032" name="Rectangle 7">
            <a:extLst>
              <a:ext uri="{FF2B5EF4-FFF2-40B4-BE49-F238E27FC236}">
                <a16:creationId xmlns:a16="http://schemas.microsoft.com/office/drawing/2014/main" id="{7FC48141-0AE5-4B33-8DF3-493E96BE0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28800"/>
            <a:ext cx="464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Truth Table of X according to the std. POS: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38744B-EB27-4FDC-9767-1B596A142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290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(1)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93CDB0-2F62-4354-A0F9-92FA18E6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4290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(2)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308CA-01F6-48BB-A19B-CD073E14E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9718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(1)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4DDB5B-5329-44DE-BCCD-0142E03BA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7244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(2)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1" grpId="0"/>
      <p:bldP spid="25662" grpId="0"/>
      <p:bldP spid="25663" grpId="0"/>
      <p:bldP spid="25664" grpId="0"/>
      <p:bldP spid="25665" grpId="0"/>
      <p:bldP spid="25666" grpId="0"/>
      <p:bldP spid="25667" grpId="0"/>
      <p:bldP spid="25668" grpId="0"/>
      <p:bldP spid="19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3C813125-86FA-4769-A70F-64192A19D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Verdana" panose="020B0604030504040204" pitchFamily="34" charset="0"/>
                <a:ea typeface="宋体" panose="02010600030101010101" pitchFamily="2" charset="-122"/>
                <a:cs typeface="ヒラギノ角ゴ Pro W3"/>
              </a:rPr>
              <a:t>Logic Expressions and Truth Table</a:t>
            </a:r>
            <a:endParaRPr lang="zh-CN" altLang="en-US">
              <a:latin typeface="Verdana" panose="020B0604030504040204" pitchFamily="34" charset="0"/>
              <a:ea typeface="宋体" panose="02010600030101010101" pitchFamily="2" charset="-122"/>
              <a:cs typeface="ヒラギノ角ゴ Pro W3"/>
            </a:endParaRPr>
          </a:p>
        </p:txBody>
      </p:sp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AE08DD98-01C0-4C1D-8E6C-9D4C80FCF9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4025" y="2133600"/>
          <a:ext cx="8112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3" imgW="355292" imgH="215713" progId="Equation.DSMT4">
                  <p:embed/>
                </p:oleObj>
              </mc:Choice>
              <mc:Fallback>
                <p:oleObj name="Equation" r:id="rId3" imgW="355292" imgH="215713" progId="Equation.DSMT4">
                  <p:embed/>
                  <p:pic>
                    <p:nvPicPr>
                      <p:cNvPr id="26628" name="Object 4">
                        <a:extLst>
                          <a:ext uri="{FF2B5EF4-FFF2-40B4-BE49-F238E27FC236}">
                            <a16:creationId xmlns:a16="http://schemas.microsoft.com/office/drawing/2014/main" id="{AE08DD98-01C0-4C1D-8E6C-9D4C80FCF9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133600"/>
                        <a:ext cx="81121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Group 5">
            <a:extLst>
              <a:ext uri="{FF2B5EF4-FFF2-40B4-BE49-F238E27FC236}">
                <a16:creationId xmlns:a16="http://schemas.microsoft.com/office/drawing/2014/main" id="{25E44CF0-68F6-4C6D-8434-F533B6BE7119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2743200"/>
          <a:ext cx="2087563" cy="3527430"/>
        </p:xfrm>
        <a:graphic>
          <a:graphicData uri="http://schemas.openxmlformats.org/drawingml/2006/table">
            <a:tbl>
              <a:tblPr/>
              <a:tblGrid>
                <a:gridCol w="29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7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Input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Output X</a:t>
                      </a: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A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B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C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5046" name="Text Box 62">
            <a:extLst>
              <a:ext uri="{FF2B5EF4-FFF2-40B4-BE49-F238E27FC236}">
                <a16:creationId xmlns:a16="http://schemas.microsoft.com/office/drawing/2014/main" id="{5DF74A07-4572-49DB-9C71-37F2ACE69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5935663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85047" name="Text Box 63">
            <a:extLst>
              <a:ext uri="{FF2B5EF4-FFF2-40B4-BE49-F238E27FC236}">
                <a16:creationId xmlns:a16="http://schemas.microsoft.com/office/drawing/2014/main" id="{E3231528-89A3-48C8-A703-4FDD6EC14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3852863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85048" name="Text Box 64">
            <a:extLst>
              <a:ext uri="{FF2B5EF4-FFF2-40B4-BE49-F238E27FC236}">
                <a16:creationId xmlns:a16="http://schemas.microsoft.com/office/drawing/2014/main" id="{19421E9E-C2E3-42C7-A0F9-E218BCBF5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4198938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85049" name="Text Box 65">
            <a:extLst>
              <a:ext uri="{FF2B5EF4-FFF2-40B4-BE49-F238E27FC236}">
                <a16:creationId xmlns:a16="http://schemas.microsoft.com/office/drawing/2014/main" id="{96AE4A7C-810E-47A1-85D4-E93F8668C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4546600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85050" name="Text Box 66">
            <a:extLst>
              <a:ext uri="{FF2B5EF4-FFF2-40B4-BE49-F238E27FC236}">
                <a16:creationId xmlns:a16="http://schemas.microsoft.com/office/drawing/2014/main" id="{CF1BBD38-2C60-4390-9BC1-FFA214FBD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4894263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85051" name="Text Box 67">
            <a:extLst>
              <a:ext uri="{FF2B5EF4-FFF2-40B4-BE49-F238E27FC236}">
                <a16:creationId xmlns:a16="http://schemas.microsoft.com/office/drawing/2014/main" id="{A1B0EC26-ECC9-45B6-8526-841742422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5588000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85052" name="Text Box 68">
            <a:extLst>
              <a:ext uri="{FF2B5EF4-FFF2-40B4-BE49-F238E27FC236}">
                <a16:creationId xmlns:a16="http://schemas.microsoft.com/office/drawing/2014/main" id="{4FED3FDE-E956-478D-8821-983596122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05200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85053" name="Text Box 69">
            <a:extLst>
              <a:ext uri="{FF2B5EF4-FFF2-40B4-BE49-F238E27FC236}">
                <a16:creationId xmlns:a16="http://schemas.microsoft.com/office/drawing/2014/main" id="{0AF9738F-A205-4A98-BF3C-72948E3A5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5241925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graphicFrame>
        <p:nvGraphicFramePr>
          <p:cNvPr id="26694" name="Object 70">
            <a:extLst>
              <a:ext uri="{FF2B5EF4-FFF2-40B4-BE49-F238E27FC236}">
                <a16:creationId xmlns:a16="http://schemas.microsoft.com/office/drawing/2014/main" id="{174052CF-401B-4668-B40B-5EB1C176B5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133600"/>
          <a:ext cx="8556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5" imgW="368140" imgH="215806" progId="Equation.DSMT4">
                  <p:embed/>
                </p:oleObj>
              </mc:Choice>
              <mc:Fallback>
                <p:oleObj name="Equation" r:id="rId5" imgW="368140" imgH="215806" progId="Equation.DSMT4">
                  <p:embed/>
                  <p:pic>
                    <p:nvPicPr>
                      <p:cNvPr id="26694" name="Object 70">
                        <a:extLst>
                          <a:ext uri="{FF2B5EF4-FFF2-40B4-BE49-F238E27FC236}">
                            <a16:creationId xmlns:a16="http://schemas.microsoft.com/office/drawing/2014/main" id="{174052CF-401B-4668-B40B-5EB1C176B5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33600"/>
                        <a:ext cx="8556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5" name="Object 71">
            <a:extLst>
              <a:ext uri="{FF2B5EF4-FFF2-40B4-BE49-F238E27FC236}">
                <a16:creationId xmlns:a16="http://schemas.microsoft.com/office/drawing/2014/main" id="{13864473-3FD7-441D-95F1-FA528228B7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5963" y="2133600"/>
          <a:ext cx="8255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7" imgW="355292" imgH="215713" progId="Equation.DSMT4">
                  <p:embed/>
                </p:oleObj>
              </mc:Choice>
              <mc:Fallback>
                <p:oleObj name="Equation" r:id="rId7" imgW="355292" imgH="215713" progId="Equation.DSMT4">
                  <p:embed/>
                  <p:pic>
                    <p:nvPicPr>
                      <p:cNvPr id="26695" name="Object 71">
                        <a:extLst>
                          <a:ext uri="{FF2B5EF4-FFF2-40B4-BE49-F238E27FC236}">
                            <a16:creationId xmlns:a16="http://schemas.microsoft.com/office/drawing/2014/main" id="{13864473-3FD7-441D-95F1-FA528228B7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133600"/>
                        <a:ext cx="8255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6" name="Object 72">
            <a:extLst>
              <a:ext uri="{FF2B5EF4-FFF2-40B4-BE49-F238E27FC236}">
                <a16:creationId xmlns:a16="http://schemas.microsoft.com/office/drawing/2014/main" id="{91DEB03A-7105-4A73-A2DF-E9F5EC25C7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3525" y="2230438"/>
          <a:ext cx="8255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9" imgW="355138" imgH="177569" progId="Equation.3">
                  <p:embed/>
                </p:oleObj>
              </mc:Choice>
              <mc:Fallback>
                <p:oleObj name="Equation" r:id="rId9" imgW="355138" imgH="177569" progId="Equation.3">
                  <p:embed/>
                  <p:pic>
                    <p:nvPicPr>
                      <p:cNvPr id="26696" name="Object 72">
                        <a:extLst>
                          <a:ext uri="{FF2B5EF4-FFF2-40B4-BE49-F238E27FC236}">
                            <a16:creationId xmlns:a16="http://schemas.microsoft.com/office/drawing/2014/main" id="{91DEB03A-7105-4A73-A2DF-E9F5EC25C7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525" y="2230438"/>
                        <a:ext cx="8255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97" name="Text Box 73">
            <a:extLst>
              <a:ext uri="{FF2B5EF4-FFF2-40B4-BE49-F238E27FC236}">
                <a16:creationId xmlns:a16="http://schemas.microsoft.com/office/drawing/2014/main" id="{BD19440B-C8E0-45B1-A05A-4374CD463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0" y="2133600"/>
            <a:ext cx="43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26698" name="Text Box 74">
            <a:extLst>
              <a:ext uri="{FF2B5EF4-FFF2-40B4-BE49-F238E27FC236}">
                <a16:creationId xmlns:a16="http://schemas.microsoft.com/office/drawing/2014/main" id="{6DF8A06D-34F2-4D70-882F-EA337C87E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438" y="2133600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26699" name="Text Box 75">
            <a:extLst>
              <a:ext uri="{FF2B5EF4-FFF2-40B4-BE49-F238E27FC236}">
                <a16:creationId xmlns:a16="http://schemas.microsoft.com/office/drawing/2014/main" id="{20BBC852-F0B8-49D3-ABE1-D7CE91E79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2205038"/>
            <a:ext cx="43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24" name="WordArt 14">
            <a:extLst>
              <a:ext uri="{FF2B5EF4-FFF2-40B4-BE49-F238E27FC236}">
                <a16:creationId xmlns:a16="http://schemas.microsoft.com/office/drawing/2014/main" id="{C2CDDC47-0E99-4AF9-B889-EA9B9E02F5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3716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cs typeface="+mn-cs"/>
            </a:endParaRPr>
          </a:p>
        </p:txBody>
      </p:sp>
      <p:sp>
        <p:nvSpPr>
          <p:cNvPr id="85061" name="Rectangle 5">
            <a:extLst>
              <a:ext uri="{FF2B5EF4-FFF2-40B4-BE49-F238E27FC236}">
                <a16:creationId xmlns:a16="http://schemas.microsoft.com/office/drawing/2014/main" id="{93A4C7A0-3F0F-4EEA-9E70-1C616EA544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463" y="1371600"/>
            <a:ext cx="14160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cs typeface="+mn-cs"/>
            </a:endParaRPr>
          </a:p>
        </p:txBody>
      </p:sp>
      <p:sp>
        <p:nvSpPr>
          <p:cNvPr id="85062" name="Rectangle 7">
            <a:extLst>
              <a:ext uri="{FF2B5EF4-FFF2-40B4-BE49-F238E27FC236}">
                <a16:creationId xmlns:a16="http://schemas.microsoft.com/office/drawing/2014/main" id="{555EDF12-0613-4B08-9D17-A6A65A1DC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28800"/>
            <a:ext cx="464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std. SOP of X according to the Truth Table: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DC4906-D759-46A3-906D-5EFDEC2E5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33528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(1)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2C8B81-2596-435D-9575-D391F83EC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405765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(2)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C801EA-B305-4D39-B138-894FD223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12445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(3)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F8C946-02D7-4711-B2C9-C5C30EDE2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7912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(4)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085A46-7AC1-4592-BF51-C1D2A95CD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6670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(1)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DBADB6-12A1-4C06-9268-6A784409E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6670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(2)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BC97C0-AE35-451D-BFF2-41B001B52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6670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(3)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EF1A3C-1384-4EAB-AFD4-AE6656D94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6670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(4)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97" grpId="0"/>
      <p:bldP spid="26698" grpId="0"/>
      <p:bldP spid="26699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1889995-9094-4954-99C7-7602A0FB2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Verdana" panose="020B0604030504040204" pitchFamily="34" charset="0"/>
                <a:ea typeface="宋体" panose="02010600030101010101" pitchFamily="2" charset="-122"/>
                <a:cs typeface="ヒラギノ角ゴ Pro W3"/>
              </a:rPr>
              <a:t>Logic Expressions and Truth Table</a:t>
            </a:r>
            <a:endParaRPr lang="zh-CN" altLang="en-US">
              <a:latin typeface="Verdana" panose="020B0604030504040204" pitchFamily="34" charset="0"/>
              <a:ea typeface="宋体" panose="02010600030101010101" pitchFamily="2" charset="-122"/>
              <a:cs typeface="ヒラギノ角ゴ Pro W3"/>
            </a:endParaRPr>
          </a:p>
        </p:txBody>
      </p:sp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id="{043594D1-FB6B-4E27-9B3C-0DF24BE70D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5063" y="3133725"/>
          <a:ext cx="14478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3" imgW="634449" imgH="215713" progId="Equation.DSMT4">
                  <p:embed/>
                </p:oleObj>
              </mc:Choice>
              <mc:Fallback>
                <p:oleObj name="Equation" r:id="rId3" imgW="634449" imgH="215713" progId="Equation.DSMT4">
                  <p:embed/>
                  <p:pic>
                    <p:nvPicPr>
                      <p:cNvPr id="27652" name="Object 4">
                        <a:extLst>
                          <a:ext uri="{FF2B5EF4-FFF2-40B4-BE49-F238E27FC236}">
                            <a16:creationId xmlns:a16="http://schemas.microsoft.com/office/drawing/2014/main" id="{043594D1-FB6B-4E27-9B3C-0DF24BE70D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3133725"/>
                        <a:ext cx="14478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Group 5">
            <a:extLst>
              <a:ext uri="{FF2B5EF4-FFF2-40B4-BE49-F238E27FC236}">
                <a16:creationId xmlns:a16="http://schemas.microsoft.com/office/drawing/2014/main" id="{CDA19A3B-3DAF-421C-83EE-26E495F1504A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2667000"/>
          <a:ext cx="2087563" cy="3527430"/>
        </p:xfrm>
        <a:graphic>
          <a:graphicData uri="http://schemas.openxmlformats.org/drawingml/2006/table">
            <a:tbl>
              <a:tblPr/>
              <a:tblGrid>
                <a:gridCol w="29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7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Input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Output X</a:t>
                      </a: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A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B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C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6070" name="Text Box 62">
            <a:extLst>
              <a:ext uri="{FF2B5EF4-FFF2-40B4-BE49-F238E27FC236}">
                <a16:creationId xmlns:a16="http://schemas.microsoft.com/office/drawing/2014/main" id="{C7385506-2F54-4A61-AF9A-756C5CA6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5892800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86071" name="Text Box 63">
            <a:extLst>
              <a:ext uri="{FF2B5EF4-FFF2-40B4-BE49-F238E27FC236}">
                <a16:creationId xmlns:a16="http://schemas.microsoft.com/office/drawing/2014/main" id="{29A635D3-38CB-4266-88F8-DC8DD99EF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3675063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86072" name="Text Box 64">
            <a:extLst>
              <a:ext uri="{FF2B5EF4-FFF2-40B4-BE49-F238E27FC236}">
                <a16:creationId xmlns:a16="http://schemas.microsoft.com/office/drawing/2014/main" id="{5B85AD6B-ADC8-4A99-BD91-80BCD2EC7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4084638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86073" name="Text Box 65">
            <a:extLst>
              <a:ext uri="{FF2B5EF4-FFF2-40B4-BE49-F238E27FC236}">
                <a16:creationId xmlns:a16="http://schemas.microsoft.com/office/drawing/2014/main" id="{EA1DFD09-F571-47D7-B385-2141C4075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4424363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86074" name="Text Box 66">
            <a:extLst>
              <a:ext uri="{FF2B5EF4-FFF2-40B4-BE49-F238E27FC236}">
                <a16:creationId xmlns:a16="http://schemas.microsoft.com/office/drawing/2014/main" id="{41E499DB-A2B9-4288-8804-A27927872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4759325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86075" name="Text Box 67">
            <a:extLst>
              <a:ext uri="{FF2B5EF4-FFF2-40B4-BE49-F238E27FC236}">
                <a16:creationId xmlns:a16="http://schemas.microsoft.com/office/drawing/2014/main" id="{A81C4D83-042B-4213-BA61-7A13828D8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5532438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86076" name="Text Box 68">
            <a:extLst>
              <a:ext uri="{FF2B5EF4-FFF2-40B4-BE49-F238E27FC236}">
                <a16:creationId xmlns:a16="http://schemas.microsoft.com/office/drawing/2014/main" id="{499D16C0-018F-4BA8-AB0F-193D3A7A4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5" y="3314700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86077" name="Text Box 69">
            <a:extLst>
              <a:ext uri="{FF2B5EF4-FFF2-40B4-BE49-F238E27FC236}">
                <a16:creationId xmlns:a16="http://schemas.microsoft.com/office/drawing/2014/main" id="{666F257B-E2E2-43B4-8D05-76641105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5164138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graphicFrame>
        <p:nvGraphicFramePr>
          <p:cNvPr id="27718" name="Object 70">
            <a:extLst>
              <a:ext uri="{FF2B5EF4-FFF2-40B4-BE49-F238E27FC236}">
                <a16:creationId xmlns:a16="http://schemas.microsoft.com/office/drawing/2014/main" id="{5815D45A-6990-4F26-8C76-9D1580E382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1981200"/>
          <a:ext cx="14747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5" imgW="634449" imgH="215713" progId="Equation.DSMT4">
                  <p:embed/>
                </p:oleObj>
              </mc:Choice>
              <mc:Fallback>
                <p:oleObj name="Equation" r:id="rId5" imgW="634449" imgH="215713" progId="Equation.DSMT4">
                  <p:embed/>
                  <p:pic>
                    <p:nvPicPr>
                      <p:cNvPr id="27718" name="Object 70">
                        <a:extLst>
                          <a:ext uri="{FF2B5EF4-FFF2-40B4-BE49-F238E27FC236}">
                            <a16:creationId xmlns:a16="http://schemas.microsoft.com/office/drawing/2014/main" id="{5815D45A-6990-4F26-8C76-9D1580E382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81200"/>
                        <a:ext cx="14747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19" name="Object 71">
            <a:extLst>
              <a:ext uri="{FF2B5EF4-FFF2-40B4-BE49-F238E27FC236}">
                <a16:creationId xmlns:a16="http://schemas.microsoft.com/office/drawing/2014/main" id="{2EF42E45-B5EF-438F-B20D-FDC1D36EBB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9663" y="2557463"/>
          <a:ext cx="14732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7" imgW="634449" imgH="215713" progId="Equation.DSMT4">
                  <p:embed/>
                </p:oleObj>
              </mc:Choice>
              <mc:Fallback>
                <p:oleObj name="Equation" r:id="rId7" imgW="634449" imgH="215713" progId="Equation.DSMT4">
                  <p:embed/>
                  <p:pic>
                    <p:nvPicPr>
                      <p:cNvPr id="27719" name="Object 71">
                        <a:extLst>
                          <a:ext uri="{FF2B5EF4-FFF2-40B4-BE49-F238E27FC236}">
                            <a16:creationId xmlns:a16="http://schemas.microsoft.com/office/drawing/2014/main" id="{2EF42E45-B5EF-438F-B20D-FDC1D36EBB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2557463"/>
                        <a:ext cx="14732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20" name="Object 72">
            <a:extLst>
              <a:ext uri="{FF2B5EF4-FFF2-40B4-BE49-F238E27FC236}">
                <a16:creationId xmlns:a16="http://schemas.microsoft.com/office/drawing/2014/main" id="{6C39C30A-B27E-412D-87BB-212FCB7670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9663" y="3709988"/>
          <a:ext cx="14732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9" imgW="634449" imgH="215713" progId="Equation.DSMT4">
                  <p:embed/>
                </p:oleObj>
              </mc:Choice>
              <mc:Fallback>
                <p:oleObj name="Equation" r:id="rId9" imgW="634449" imgH="215713" progId="Equation.DSMT4">
                  <p:embed/>
                  <p:pic>
                    <p:nvPicPr>
                      <p:cNvPr id="27720" name="Object 72">
                        <a:extLst>
                          <a:ext uri="{FF2B5EF4-FFF2-40B4-BE49-F238E27FC236}">
                            <a16:creationId xmlns:a16="http://schemas.microsoft.com/office/drawing/2014/main" id="{6C39C30A-B27E-412D-87BB-212FCB7670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3709988"/>
                        <a:ext cx="147320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21" name="Object 73">
            <a:extLst>
              <a:ext uri="{FF2B5EF4-FFF2-40B4-BE49-F238E27FC236}">
                <a16:creationId xmlns:a16="http://schemas.microsoft.com/office/drawing/2014/main" id="{B97D540C-6E6D-45B8-9D9C-7B7410C3F4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4267200"/>
          <a:ext cx="45418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11" imgW="2336800" imgH="508000" progId="Equation.3">
                  <p:embed/>
                </p:oleObj>
              </mc:Choice>
              <mc:Fallback>
                <p:oleObj name="Equation" r:id="rId11" imgW="2336800" imgH="508000" progId="Equation.3">
                  <p:embed/>
                  <p:pic>
                    <p:nvPicPr>
                      <p:cNvPr id="27721" name="Object 73">
                        <a:extLst>
                          <a:ext uri="{FF2B5EF4-FFF2-40B4-BE49-F238E27FC236}">
                            <a16:creationId xmlns:a16="http://schemas.microsoft.com/office/drawing/2014/main" id="{B97D540C-6E6D-45B8-9D9C-7B7410C3F4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267200"/>
                        <a:ext cx="45418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82" name="TextBox 2">
            <a:extLst>
              <a:ext uri="{FF2B5EF4-FFF2-40B4-BE49-F238E27FC236}">
                <a16:creationId xmlns:a16="http://schemas.microsoft.com/office/drawing/2014/main" id="{FC133D07-33CF-4330-B906-5128226BF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3609975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(1)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526C4B-E79B-4268-B28A-6786E5BB5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2065338"/>
            <a:ext cx="54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(1)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EE074C-C251-43A2-9216-9730899E5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26035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(2)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313789-5D8D-42AB-ABB4-FE6291918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3119438"/>
            <a:ext cx="54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(3)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639BA-CD01-4365-BDFE-379D93100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3729038"/>
            <a:ext cx="54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(4)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6087" name="TextBox 24">
            <a:extLst>
              <a:ext uri="{FF2B5EF4-FFF2-40B4-BE49-F238E27FC236}">
                <a16:creationId xmlns:a16="http://schemas.microsoft.com/office/drawing/2014/main" id="{E3608DE2-D330-46C1-91DE-4D6261893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4300538"/>
            <a:ext cx="542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(2)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6088" name="TextBox 25">
            <a:extLst>
              <a:ext uri="{FF2B5EF4-FFF2-40B4-BE49-F238E27FC236}">
                <a16:creationId xmlns:a16="http://schemas.microsoft.com/office/drawing/2014/main" id="{6B83C8F6-8D62-4276-AA2B-43A952C5F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46863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(3)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6089" name="TextBox 26">
            <a:extLst>
              <a:ext uri="{FF2B5EF4-FFF2-40B4-BE49-F238E27FC236}">
                <a16:creationId xmlns:a16="http://schemas.microsoft.com/office/drawing/2014/main" id="{E0B26C73-FF6E-4AE1-A94A-BE94E5E6A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5387975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(4)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8" name="WordArt 14">
            <a:extLst>
              <a:ext uri="{FF2B5EF4-FFF2-40B4-BE49-F238E27FC236}">
                <a16:creationId xmlns:a16="http://schemas.microsoft.com/office/drawing/2014/main" id="{D7D91784-A13C-4A22-89D4-65EC4AB81F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3716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cs typeface="+mn-cs"/>
            </a:endParaRPr>
          </a:p>
        </p:txBody>
      </p:sp>
      <p:sp>
        <p:nvSpPr>
          <p:cNvPr id="86091" name="Rectangle 5">
            <a:extLst>
              <a:ext uri="{FF2B5EF4-FFF2-40B4-BE49-F238E27FC236}">
                <a16:creationId xmlns:a16="http://schemas.microsoft.com/office/drawing/2014/main" id="{623662A8-95F7-455F-8EB6-901DAC5EE5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463" y="1371600"/>
            <a:ext cx="14160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cs typeface="+mn-cs"/>
            </a:endParaRPr>
          </a:p>
        </p:txBody>
      </p:sp>
      <p:sp>
        <p:nvSpPr>
          <p:cNvPr id="86092" name="Rectangle 7">
            <a:extLst>
              <a:ext uri="{FF2B5EF4-FFF2-40B4-BE49-F238E27FC236}">
                <a16:creationId xmlns:a16="http://schemas.microsoft.com/office/drawing/2014/main" id="{EA89E858-5A13-404F-8C33-1D821B06F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28800"/>
            <a:ext cx="464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std. POS of X according to the Truth Table: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4">
            <a:extLst>
              <a:ext uri="{FF2B5EF4-FFF2-40B4-BE49-F238E27FC236}">
                <a16:creationId xmlns:a16="http://schemas.microsoft.com/office/drawing/2014/main" id="{0BDFA4DF-FE3E-4D48-9753-E0242C6EE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2390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D4E0D98-1750-42AB-A52A-0FEB5542C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757488"/>
            <a:ext cx="6477000" cy="1890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7">
            <a:extLst>
              <a:ext uri="{FF2B5EF4-FFF2-40B4-BE49-F238E27FC236}">
                <a16:creationId xmlns:a16="http://schemas.microsoft.com/office/drawing/2014/main" id="{66B2E443-D6D9-4ED2-992D-D8708733E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00200"/>
            <a:ext cx="7315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Karnaugh map (K-map) is a tool for simplifying combinational logic with 3 or 4 variables. For 3 variables, 8 cells are required (2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3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). </a:t>
            </a:r>
          </a:p>
        </p:txBody>
      </p:sp>
      <p:sp>
        <p:nvSpPr>
          <p:cNvPr id="159752" name="Text Box 8">
            <a:extLst>
              <a:ext uri="{FF2B5EF4-FFF2-40B4-BE49-F238E27FC236}">
                <a16:creationId xmlns:a16="http://schemas.microsoft.com/office/drawing/2014/main" id="{68E45CE7-83D8-4D2B-BCA6-488C7BC3B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95600"/>
            <a:ext cx="47244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map shown is for three variables labeled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A, B,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and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. Each cell represents one possible product term.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Each cell differs from an adjacent cell by only one variable. </a:t>
            </a:r>
          </a:p>
        </p:txBody>
      </p:sp>
      <p:graphicFrame>
        <p:nvGraphicFramePr>
          <p:cNvPr id="115716" name="Object 9">
            <a:extLst>
              <a:ext uri="{FF2B5EF4-FFF2-40B4-BE49-F238E27FC236}">
                <a16:creationId xmlns:a16="http://schemas.microsoft.com/office/drawing/2014/main" id="{7DF63523-0332-4AC6-B1A0-405FA59151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2819400"/>
          <a:ext cx="2362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CorelDRAW" r:id="rId5" imgW="1231900" imgH="1701800" progId="CorelDRAW.Graphic.12">
                  <p:embed/>
                </p:oleObj>
              </mc:Choice>
              <mc:Fallback>
                <p:oleObj name="CorelDRAW" r:id="rId5" imgW="1231900" imgH="1701800" progId="CorelDRAW.Graphic.12">
                  <p:embed/>
                  <p:pic>
                    <p:nvPicPr>
                      <p:cNvPr id="115716" name="Object 9">
                        <a:extLst>
                          <a:ext uri="{FF2B5EF4-FFF2-40B4-BE49-F238E27FC236}">
                            <a16:creationId xmlns:a16="http://schemas.microsoft.com/office/drawing/2014/main" id="{7DF63523-0332-4AC6-B1A0-405FA59151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19400"/>
                        <a:ext cx="23622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7" name="Rectangle 24">
            <a:extLst>
              <a:ext uri="{FF2B5EF4-FFF2-40B4-BE49-F238E27FC236}">
                <a16:creationId xmlns:a16="http://schemas.microsoft.com/office/drawing/2014/main" id="{2DEBC613-6038-4484-9832-5E31DEB87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2114550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Karnaugh maps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9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9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Object 23">
            <a:extLst>
              <a:ext uri="{FF2B5EF4-FFF2-40B4-BE49-F238E27FC236}">
                <a16:creationId xmlns:a16="http://schemas.microsoft.com/office/drawing/2014/main" id="{11A1CAEC-48D6-4E6A-9ECE-8F3AC02A8A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2667000"/>
          <a:ext cx="238601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CorelDRAW" r:id="rId5" imgW="1231900" imgH="1714500" progId="CorelDRAW.Graphic.13">
                  <p:embed/>
                </p:oleObj>
              </mc:Choice>
              <mc:Fallback>
                <p:oleObj name="CorelDRAW" r:id="rId5" imgW="1231900" imgH="1714500" progId="CorelDRAW.Graphic.13">
                  <p:embed/>
                  <p:pic>
                    <p:nvPicPr>
                      <p:cNvPr id="119810" name="Object 23">
                        <a:extLst>
                          <a:ext uri="{FF2B5EF4-FFF2-40B4-BE49-F238E27FC236}">
                            <a16:creationId xmlns:a16="http://schemas.microsoft.com/office/drawing/2014/main" id="{11A1CAEC-48D6-4E6A-9ECE-8F3AC02A8A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67000"/>
                        <a:ext cx="2386013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1" name="Text Box 7">
            <a:extLst>
              <a:ext uri="{FF2B5EF4-FFF2-40B4-BE49-F238E27FC236}">
                <a16:creationId xmlns:a16="http://schemas.microsoft.com/office/drawing/2014/main" id="{FA8B273F-B547-41CC-A3A3-635F1B9AC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752600"/>
            <a:ext cx="731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Cells are usually labeled using 0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’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 and 1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’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 to represent the variable and its complement.  </a:t>
            </a:r>
          </a:p>
        </p:txBody>
      </p:sp>
      <p:grpSp>
        <p:nvGrpSpPr>
          <p:cNvPr id="163850" name="Group 10">
            <a:extLst>
              <a:ext uri="{FF2B5EF4-FFF2-40B4-BE49-F238E27FC236}">
                <a16:creationId xmlns:a16="http://schemas.microsoft.com/office/drawing/2014/main" id="{C88AD469-FA56-4397-ADB8-51D4AB8BC127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200400"/>
            <a:ext cx="1447800" cy="2590800"/>
            <a:chOff x="336" y="2016"/>
            <a:chExt cx="912" cy="1632"/>
          </a:xfrm>
        </p:grpSpPr>
        <p:sp>
          <p:nvSpPr>
            <p:cNvPr id="119816" name="Oval 11">
              <a:extLst>
                <a:ext uri="{FF2B5EF4-FFF2-40B4-BE49-F238E27FC236}">
                  <a16:creationId xmlns:a16="http://schemas.microsoft.com/office/drawing/2014/main" id="{4442ADC8-AB0B-4658-BC92-F48F52673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016"/>
              <a:ext cx="336" cy="1632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9817" name="Text Box 12">
              <a:extLst>
                <a:ext uri="{FF2B5EF4-FFF2-40B4-BE49-F238E27FC236}">
                  <a16:creationId xmlns:a16="http://schemas.microsoft.com/office/drawing/2014/main" id="{8B9DC528-E72D-4509-B175-F2D6112A8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496"/>
              <a:ext cx="576" cy="518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DDDDD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Gray code</a:t>
              </a:r>
            </a:p>
          </p:txBody>
        </p:sp>
      </p:grpSp>
      <p:sp>
        <p:nvSpPr>
          <p:cNvPr id="119813" name="Rectangle 15">
            <a:extLst>
              <a:ext uri="{FF2B5EF4-FFF2-40B4-BE49-F238E27FC236}">
                <a16:creationId xmlns:a16="http://schemas.microsoft.com/office/drawing/2014/main" id="{2CD414AE-818A-467F-80D8-74192235A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2114550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Karnaugh maps</a:t>
            </a:r>
          </a:p>
        </p:txBody>
      </p:sp>
      <p:sp>
        <p:nvSpPr>
          <p:cNvPr id="163848" name="Text Box 8">
            <a:extLst>
              <a:ext uri="{FF2B5EF4-FFF2-40B4-BE49-F238E27FC236}">
                <a16:creationId xmlns:a16="http://schemas.microsoft.com/office/drawing/2014/main" id="{336053E9-0095-4AF0-9DD7-B1D35C182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41750"/>
            <a:ext cx="4343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Ones are read as the true variable and zeros are read as the complemented variable. </a:t>
            </a:r>
          </a:p>
        </p:txBody>
      </p:sp>
      <p:sp>
        <p:nvSpPr>
          <p:cNvPr id="163862" name="Text Box 22">
            <a:extLst>
              <a:ext uri="{FF2B5EF4-FFF2-40B4-BE49-F238E27FC236}">
                <a16:creationId xmlns:a16="http://schemas.microsoft.com/office/drawing/2014/main" id="{FAB181BA-FFF9-43EB-B307-277B947F9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590800"/>
            <a:ext cx="4343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numbers are entered in gray code, to force adjacent cells to be different by only one variable.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8" grpId="0"/>
      <p:bldP spid="1638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CB5E257-1904-455E-8C93-D3B59C779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43" y="2123440"/>
            <a:ext cx="4680335" cy="3721336"/>
          </a:xfrm>
          <a:prstGeom prst="rect">
            <a:avLst/>
          </a:prstGeom>
        </p:spPr>
      </p:pic>
      <p:sp>
        <p:nvSpPr>
          <p:cNvPr id="4" name="Rectangle 15">
            <a:extLst>
              <a:ext uri="{FF2B5EF4-FFF2-40B4-BE49-F238E27FC236}">
                <a16:creationId xmlns:a16="http://schemas.microsoft.com/office/drawing/2014/main" id="{3BD38AF1-FA34-4BC2-824B-FA6B63BFB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3446777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3-variable Karnaugh map</a:t>
            </a:r>
          </a:p>
        </p:txBody>
      </p:sp>
    </p:spTree>
    <p:extLst>
      <p:ext uri="{BB962C8B-B14F-4D97-AF65-F5344CB8AC3E}">
        <p14:creationId xmlns:p14="http://schemas.microsoft.com/office/powerpoint/2010/main" val="1491773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8" name="Object 7">
            <a:extLst>
              <a:ext uri="{FF2B5EF4-FFF2-40B4-BE49-F238E27FC236}">
                <a16:creationId xmlns:a16="http://schemas.microsoft.com/office/drawing/2014/main" id="{4B1C9B80-8462-4471-80A2-88964AE04F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2743200"/>
          <a:ext cx="2362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CorelDRAW" r:id="rId5" imgW="1231900" imgH="1701800" progId="CorelDRAW.Graphic.12">
                  <p:embed/>
                </p:oleObj>
              </mc:Choice>
              <mc:Fallback>
                <p:oleObj name="CorelDRAW" r:id="rId5" imgW="1231900" imgH="1701800" progId="CorelDRAW.Graphic.12">
                  <p:embed/>
                  <p:pic>
                    <p:nvPicPr>
                      <p:cNvPr id="121858" name="Object 7">
                        <a:extLst>
                          <a:ext uri="{FF2B5EF4-FFF2-40B4-BE49-F238E27FC236}">
                            <a16:creationId xmlns:a16="http://schemas.microsoft.com/office/drawing/2014/main" id="{4B1C9B80-8462-4471-80A2-88964AE04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43200"/>
                        <a:ext cx="23622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59" name="Text Box 8">
            <a:extLst>
              <a:ext uri="{FF2B5EF4-FFF2-40B4-BE49-F238E27FC236}">
                <a16:creationId xmlns:a16="http://schemas.microsoft.com/office/drawing/2014/main" id="{780484F7-0F44-4C47-89A5-459C4338C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319463"/>
            <a:ext cx="6858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AB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AB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AB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121860" name="Line 9">
            <a:extLst>
              <a:ext uri="{FF2B5EF4-FFF2-40B4-BE49-F238E27FC236}">
                <a16:creationId xmlns:a16="http://schemas.microsoft.com/office/drawing/2014/main" id="{FF733963-E080-44E3-AF5F-50FC0E501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1663" y="33718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1861" name="Line 10">
            <a:extLst>
              <a:ext uri="{FF2B5EF4-FFF2-40B4-BE49-F238E27FC236}">
                <a16:creationId xmlns:a16="http://schemas.microsoft.com/office/drawing/2014/main" id="{9918E8D6-1CC1-4611-B160-ECF5E9FC7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5013" y="33718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1862" name="Line 11">
            <a:extLst>
              <a:ext uri="{FF2B5EF4-FFF2-40B4-BE49-F238E27FC236}">
                <a16:creationId xmlns:a16="http://schemas.microsoft.com/office/drawing/2014/main" id="{584DE664-2B44-46E0-9D26-B1E693EA52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6425" y="397668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1863" name="Line 12">
            <a:extLst>
              <a:ext uri="{FF2B5EF4-FFF2-40B4-BE49-F238E27FC236}">
                <a16:creationId xmlns:a16="http://schemas.microsoft.com/office/drawing/2014/main" id="{5AE2288D-B668-49C7-9B9B-B2755EA06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9300" y="5186363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1864" name="Text Box 13">
            <a:extLst>
              <a:ext uri="{FF2B5EF4-FFF2-40B4-BE49-F238E27FC236}">
                <a16:creationId xmlns:a16="http://schemas.microsoft.com/office/drawing/2014/main" id="{ECF3660F-A5F1-4F75-B1DE-8F54DCDD0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895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           C</a:t>
            </a:r>
          </a:p>
        </p:txBody>
      </p:sp>
      <p:sp>
        <p:nvSpPr>
          <p:cNvPr id="121865" name="Line 14">
            <a:extLst>
              <a:ext uri="{FF2B5EF4-FFF2-40B4-BE49-F238E27FC236}">
                <a16:creationId xmlns:a16="http://schemas.microsoft.com/office/drawing/2014/main" id="{D6A3CCBB-6DD3-4081-B02B-08A0507AA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2213" y="2971800"/>
            <a:ext cx="128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1866" name="Text Box 15">
            <a:extLst>
              <a:ext uri="{FF2B5EF4-FFF2-40B4-BE49-F238E27FC236}">
                <a16:creationId xmlns:a16="http://schemas.microsoft.com/office/drawing/2014/main" id="{82D92B08-96AE-4DA2-BDE0-3D646276D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752600"/>
            <a:ext cx="7315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Alternatively, cells can be labeled with the variable letters.  This makes it simple to read, but it takes more time preparing the map.</a:t>
            </a:r>
          </a:p>
        </p:txBody>
      </p:sp>
      <p:sp>
        <p:nvSpPr>
          <p:cNvPr id="121867" name="Rectangle 16">
            <a:extLst>
              <a:ext uri="{FF2B5EF4-FFF2-40B4-BE49-F238E27FC236}">
                <a16:creationId xmlns:a16="http://schemas.microsoft.com/office/drawing/2014/main" id="{46588F0F-1121-4227-B51B-6E4A2C3F7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2114550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Karnaugh maps</a:t>
            </a:r>
          </a:p>
        </p:txBody>
      </p:sp>
      <p:graphicFrame>
        <p:nvGraphicFramePr>
          <p:cNvPr id="174099" name="Object 19">
            <a:extLst>
              <a:ext uri="{FF2B5EF4-FFF2-40B4-BE49-F238E27FC236}">
                <a16:creationId xmlns:a16="http://schemas.microsoft.com/office/drawing/2014/main" id="{D0A7CFDA-3F99-4535-8CDC-F5365B2589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2743200"/>
          <a:ext cx="236061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CorelDRAW" r:id="rId7" imgW="1231900" imgH="1701800" progId="CorelDRAW.Graphic.12">
                  <p:embed/>
                </p:oleObj>
              </mc:Choice>
              <mc:Fallback>
                <p:oleObj name="CorelDRAW" r:id="rId7" imgW="1231900" imgH="1701800" progId="CorelDRAW.Graphic.12">
                  <p:embed/>
                  <p:pic>
                    <p:nvPicPr>
                      <p:cNvPr id="174099" name="Object 19">
                        <a:extLst>
                          <a:ext uri="{FF2B5EF4-FFF2-40B4-BE49-F238E27FC236}">
                            <a16:creationId xmlns:a16="http://schemas.microsoft.com/office/drawing/2014/main" id="{D0A7CFDA-3F99-4535-8CDC-F5365B2589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43200"/>
                        <a:ext cx="2360613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00" name="Object 20">
            <a:extLst>
              <a:ext uri="{FF2B5EF4-FFF2-40B4-BE49-F238E27FC236}">
                <a16:creationId xmlns:a16="http://schemas.microsoft.com/office/drawing/2014/main" id="{3170953B-786A-4985-8B5C-DDFF8307B9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4188" y="2743200"/>
          <a:ext cx="2360612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CorelDRAW" r:id="rId9" imgW="1231900" imgH="1701800" progId="CorelDRAW.Graphic.12">
                  <p:embed/>
                </p:oleObj>
              </mc:Choice>
              <mc:Fallback>
                <p:oleObj name="CorelDRAW" r:id="rId9" imgW="1231900" imgH="1701800" progId="CorelDRAW.Graphic.12">
                  <p:embed/>
                  <p:pic>
                    <p:nvPicPr>
                      <p:cNvPr id="174100" name="Object 20">
                        <a:extLst>
                          <a:ext uri="{FF2B5EF4-FFF2-40B4-BE49-F238E27FC236}">
                            <a16:creationId xmlns:a16="http://schemas.microsoft.com/office/drawing/2014/main" id="{3170953B-786A-4985-8B5C-DDFF8307B9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188" y="2743200"/>
                        <a:ext cx="2360612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1" name="Rectangle 21">
            <a:extLst>
              <a:ext uri="{FF2B5EF4-FFF2-40B4-BE49-F238E27FC236}">
                <a16:creationId xmlns:a16="http://schemas.microsoft.com/office/drawing/2014/main" id="{F5F1012B-ED2D-4ABF-A227-E861BDED5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24200"/>
            <a:ext cx="312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Read the terms for the yellow cells.</a:t>
            </a:r>
          </a:p>
        </p:txBody>
      </p:sp>
      <p:sp>
        <p:nvSpPr>
          <p:cNvPr id="174102" name="WordArt 22">
            <a:extLst>
              <a:ext uri="{FF2B5EF4-FFF2-40B4-BE49-F238E27FC236}">
                <a16:creationId xmlns:a16="http://schemas.microsoft.com/office/drawing/2014/main" id="{14886E09-7B07-4CC5-9EC3-23FBB50419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31242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4103" name="WordArt 23">
            <a:extLst>
              <a:ext uri="{FF2B5EF4-FFF2-40B4-BE49-F238E27FC236}">
                <a16:creationId xmlns:a16="http://schemas.microsoft.com/office/drawing/2014/main" id="{21E1DC61-2B8D-4A0F-A45A-7BF28424B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39624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74104" name="Group 24">
            <a:extLst>
              <a:ext uri="{FF2B5EF4-FFF2-40B4-BE49-F238E27FC236}">
                <a16:creationId xmlns:a16="http://schemas.microsoft.com/office/drawing/2014/main" id="{6FB25F6A-A227-4405-90E9-1508C997F93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495800"/>
            <a:ext cx="3657600" cy="457200"/>
            <a:chOff x="2688" y="1728"/>
            <a:chExt cx="2304" cy="288"/>
          </a:xfrm>
        </p:grpSpPr>
        <p:sp>
          <p:nvSpPr>
            <p:cNvPr id="121874" name="Text Box 25">
              <a:extLst>
                <a:ext uri="{FF2B5EF4-FFF2-40B4-BE49-F238E27FC236}">
                  <a16:creationId xmlns:a16="http://schemas.microsoft.com/office/drawing/2014/main" id="{BD9502B8-09CB-4E30-8A7D-1BBEBE24E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728"/>
              <a:ext cx="2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The cells are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ABC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and </a:t>
              </a: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ABC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21875" name="Line 26">
              <a:extLst>
                <a:ext uri="{FF2B5EF4-FFF2-40B4-BE49-F238E27FC236}">
                  <a16:creationId xmlns:a16="http://schemas.microsoft.com/office/drawing/2014/main" id="{52FAAEFE-86C7-4902-8F9C-BADD7D3C8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776"/>
              <a:ext cx="9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876" name="Line 27">
              <a:extLst>
                <a:ext uri="{FF2B5EF4-FFF2-40B4-BE49-F238E27FC236}">
                  <a16:creationId xmlns:a16="http://schemas.microsoft.com/office/drawing/2014/main" id="{ADEB887A-A37C-487F-A356-EC85F2C12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1776"/>
              <a:ext cx="9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877" name="Line 28">
              <a:extLst>
                <a:ext uri="{FF2B5EF4-FFF2-40B4-BE49-F238E27FC236}">
                  <a16:creationId xmlns:a16="http://schemas.microsoft.com/office/drawing/2014/main" id="{AAC7F4E0-C897-446A-838D-82E6222C7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776"/>
              <a:ext cx="9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18">
            <a:extLst>
              <a:ext uri="{FF2B5EF4-FFF2-40B4-BE49-F238E27FC236}">
                <a16:creationId xmlns:a16="http://schemas.microsoft.com/office/drawing/2014/main" id="{757E78B2-B884-4EEB-B85D-E19819617B13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048000"/>
            <a:ext cx="2443163" cy="2965450"/>
            <a:chOff x="2843212" y="1773238"/>
            <a:chExt cx="3943367" cy="4392613"/>
          </a:xfrm>
        </p:grpSpPr>
        <p:graphicFrame>
          <p:nvGraphicFramePr>
            <p:cNvPr id="117824" name="Object 4">
              <a:extLst>
                <a:ext uri="{FF2B5EF4-FFF2-40B4-BE49-F238E27FC236}">
                  <a16:creationId xmlns:a16="http://schemas.microsoft.com/office/drawing/2014/main" id="{4D5EB0BA-2218-4542-B587-B08AACF456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3212" y="1773238"/>
            <a:ext cx="3943367" cy="4392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3" name="Visio" r:id="rId3" imgW="3225800" imgH="5397500" progId="Visio.Drawing.11">
                    <p:embed/>
                  </p:oleObj>
                </mc:Choice>
                <mc:Fallback>
                  <p:oleObj name="Visio" r:id="rId3" imgW="3225800" imgH="5397500" progId="Visio.Drawing.11">
                    <p:embed/>
                    <p:pic>
                      <p:nvPicPr>
                        <p:cNvPr id="117824" name="Object 4">
                          <a:extLst>
                            <a:ext uri="{FF2B5EF4-FFF2-40B4-BE49-F238E27FC236}">
                              <a16:creationId xmlns:a16="http://schemas.microsoft.com/office/drawing/2014/main" id="{4D5EB0BA-2218-4542-B587-B08AACF456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212" y="1773238"/>
                          <a:ext cx="3943367" cy="4392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825" name="Object 8">
              <a:extLst>
                <a:ext uri="{FF2B5EF4-FFF2-40B4-BE49-F238E27FC236}">
                  <a16:creationId xmlns:a16="http://schemas.microsoft.com/office/drawing/2014/main" id="{1741B5D2-ECAF-4F90-8DFC-F529E774B1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29058" y="2571744"/>
            <a:ext cx="12096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4" name="Equation" r:id="rId5" imgW="596641" imgH="203112" progId="Equation.DSMT4">
                    <p:embed/>
                  </p:oleObj>
                </mc:Choice>
                <mc:Fallback>
                  <p:oleObj name="Equation" r:id="rId5" imgW="596641" imgH="203112" progId="Equation.DSMT4">
                    <p:embed/>
                    <p:pic>
                      <p:nvPicPr>
                        <p:cNvPr id="117825" name="Object 8">
                          <a:extLst>
                            <a:ext uri="{FF2B5EF4-FFF2-40B4-BE49-F238E27FC236}">
                              <a16:creationId xmlns:a16="http://schemas.microsoft.com/office/drawing/2014/main" id="{1741B5D2-ECAF-4F90-8DFC-F529E774B1C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9058" y="2571744"/>
                          <a:ext cx="1209675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826" name="Object 12">
              <a:extLst>
                <a:ext uri="{FF2B5EF4-FFF2-40B4-BE49-F238E27FC236}">
                  <a16:creationId xmlns:a16="http://schemas.microsoft.com/office/drawing/2014/main" id="{A7C1D820-7011-4657-8973-CAF40705709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82443" y="2572750"/>
            <a:ext cx="1160717" cy="411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5" name="Equation" r:id="rId7" imgW="571252" imgH="203112" progId="Equation.3">
                    <p:embed/>
                  </p:oleObj>
                </mc:Choice>
                <mc:Fallback>
                  <p:oleObj name="Equation" r:id="rId7" imgW="571252" imgH="203112" progId="Equation.3">
                    <p:embed/>
                    <p:pic>
                      <p:nvPicPr>
                        <p:cNvPr id="117826" name="Object 12">
                          <a:extLst>
                            <a:ext uri="{FF2B5EF4-FFF2-40B4-BE49-F238E27FC236}">
                              <a16:creationId xmlns:a16="http://schemas.microsoft.com/office/drawing/2014/main" id="{A7C1D820-7011-4657-8973-CAF40705709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2443" y="2572750"/>
                          <a:ext cx="1160717" cy="4115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827" name="Object 8">
              <a:extLst>
                <a:ext uri="{FF2B5EF4-FFF2-40B4-BE49-F238E27FC236}">
                  <a16:creationId xmlns:a16="http://schemas.microsoft.com/office/drawing/2014/main" id="{DD8272D0-02A5-4A0B-8CB4-D683224195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54463" y="3516313"/>
            <a:ext cx="11588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6" name="Equation" r:id="rId9" imgW="571252" imgH="203112" progId="Equation.DSMT4">
                    <p:embed/>
                  </p:oleObj>
                </mc:Choice>
                <mc:Fallback>
                  <p:oleObj name="Equation" r:id="rId9" imgW="571252" imgH="203112" progId="Equation.DSMT4">
                    <p:embed/>
                    <p:pic>
                      <p:nvPicPr>
                        <p:cNvPr id="117827" name="Object 8">
                          <a:extLst>
                            <a:ext uri="{FF2B5EF4-FFF2-40B4-BE49-F238E27FC236}">
                              <a16:creationId xmlns:a16="http://schemas.microsoft.com/office/drawing/2014/main" id="{DD8272D0-02A5-4A0B-8CB4-D683224195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4463" y="3516313"/>
                          <a:ext cx="1158875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828" name="Object 14">
              <a:extLst>
                <a:ext uri="{FF2B5EF4-FFF2-40B4-BE49-F238E27FC236}">
                  <a16:creationId xmlns:a16="http://schemas.microsoft.com/office/drawing/2014/main" id="{BAE8E119-5EAF-47A4-8883-9A5E9B8980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08613" y="3516313"/>
            <a:ext cx="11080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7" name="Equation" r:id="rId11" imgW="545626" imgH="203024" progId="Equation.DSMT4">
                    <p:embed/>
                  </p:oleObj>
                </mc:Choice>
                <mc:Fallback>
                  <p:oleObj name="Equation" r:id="rId11" imgW="545626" imgH="203024" progId="Equation.DSMT4">
                    <p:embed/>
                    <p:pic>
                      <p:nvPicPr>
                        <p:cNvPr id="117828" name="Object 14">
                          <a:extLst>
                            <a:ext uri="{FF2B5EF4-FFF2-40B4-BE49-F238E27FC236}">
                              <a16:creationId xmlns:a16="http://schemas.microsoft.com/office/drawing/2014/main" id="{BAE8E119-5EAF-47A4-8883-9A5E9B8980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8613" y="3516313"/>
                          <a:ext cx="1108075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829" name="Object 8">
              <a:extLst>
                <a:ext uri="{FF2B5EF4-FFF2-40B4-BE49-F238E27FC236}">
                  <a16:creationId xmlns:a16="http://schemas.microsoft.com/office/drawing/2014/main" id="{CA940E57-1035-44A2-90E6-2BEF1D1628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79863" y="4445000"/>
            <a:ext cx="11080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8" name="Equation" r:id="rId13" imgW="545626" imgH="203024" progId="Equation.DSMT4">
                    <p:embed/>
                  </p:oleObj>
                </mc:Choice>
                <mc:Fallback>
                  <p:oleObj name="Equation" r:id="rId13" imgW="545626" imgH="203024" progId="Equation.DSMT4">
                    <p:embed/>
                    <p:pic>
                      <p:nvPicPr>
                        <p:cNvPr id="117829" name="Object 8">
                          <a:extLst>
                            <a:ext uri="{FF2B5EF4-FFF2-40B4-BE49-F238E27FC236}">
                              <a16:creationId xmlns:a16="http://schemas.microsoft.com/office/drawing/2014/main" id="{CA940E57-1035-44A2-90E6-2BEF1D1628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9863" y="4445000"/>
                          <a:ext cx="1108075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830" name="Object 16">
              <a:extLst>
                <a:ext uri="{FF2B5EF4-FFF2-40B4-BE49-F238E27FC236}">
                  <a16:creationId xmlns:a16="http://schemas.microsoft.com/office/drawing/2014/main" id="{4E5C7EB6-7465-4C59-AE6F-0433B9EF27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34013" y="4445000"/>
            <a:ext cx="1055687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9" name="Equation" r:id="rId15" imgW="520474" imgH="203112" progId="Equation.DSMT4">
                    <p:embed/>
                  </p:oleObj>
                </mc:Choice>
                <mc:Fallback>
                  <p:oleObj name="Equation" r:id="rId15" imgW="520474" imgH="203112" progId="Equation.DSMT4">
                    <p:embed/>
                    <p:pic>
                      <p:nvPicPr>
                        <p:cNvPr id="117830" name="Object 16">
                          <a:extLst>
                            <a:ext uri="{FF2B5EF4-FFF2-40B4-BE49-F238E27FC236}">
                              <a16:creationId xmlns:a16="http://schemas.microsoft.com/office/drawing/2014/main" id="{4E5C7EB6-7465-4C59-AE6F-0433B9EF273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4013" y="4445000"/>
                          <a:ext cx="1055687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831" name="Object 8">
              <a:extLst>
                <a:ext uri="{FF2B5EF4-FFF2-40B4-BE49-F238E27FC236}">
                  <a16:creationId xmlns:a16="http://schemas.microsoft.com/office/drawing/2014/main" id="{0B2389EA-501B-41D8-9570-9DC292880D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54463" y="5373688"/>
            <a:ext cx="1157287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0" name="Equation" r:id="rId17" imgW="571252" imgH="203112" progId="Equation.DSMT4">
                    <p:embed/>
                  </p:oleObj>
                </mc:Choice>
                <mc:Fallback>
                  <p:oleObj name="Equation" r:id="rId17" imgW="571252" imgH="203112" progId="Equation.DSMT4">
                    <p:embed/>
                    <p:pic>
                      <p:nvPicPr>
                        <p:cNvPr id="117831" name="Object 8">
                          <a:extLst>
                            <a:ext uri="{FF2B5EF4-FFF2-40B4-BE49-F238E27FC236}">
                              <a16:creationId xmlns:a16="http://schemas.microsoft.com/office/drawing/2014/main" id="{0B2389EA-501B-41D8-9570-9DC292880D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4463" y="5373688"/>
                          <a:ext cx="1157287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832" name="Object 18">
              <a:extLst>
                <a:ext uri="{FF2B5EF4-FFF2-40B4-BE49-F238E27FC236}">
                  <a16:creationId xmlns:a16="http://schemas.microsoft.com/office/drawing/2014/main" id="{B10A3F8C-C28B-4D3C-82A9-B0272C91EA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08613" y="5373688"/>
            <a:ext cx="11080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1" name="Equation" r:id="rId19" imgW="545626" imgH="203024" progId="Equation.3">
                    <p:embed/>
                  </p:oleObj>
                </mc:Choice>
                <mc:Fallback>
                  <p:oleObj name="Equation" r:id="rId19" imgW="545626" imgH="203024" progId="Equation.3">
                    <p:embed/>
                    <p:pic>
                      <p:nvPicPr>
                        <p:cNvPr id="117832" name="Object 18">
                          <a:extLst>
                            <a:ext uri="{FF2B5EF4-FFF2-40B4-BE49-F238E27FC236}">
                              <a16:creationId xmlns:a16="http://schemas.microsoft.com/office/drawing/2014/main" id="{B10A3F8C-C28B-4D3C-82A9-B0272C91EA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8613" y="5373688"/>
                          <a:ext cx="1108075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7763" name="Rectangle 16">
            <a:extLst>
              <a:ext uri="{FF2B5EF4-FFF2-40B4-BE49-F238E27FC236}">
                <a16:creationId xmlns:a16="http://schemas.microsoft.com/office/drawing/2014/main" id="{826151FF-EABD-4CE9-8094-D6B1FA77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4432300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Karnaugh maps and the truth table</a:t>
            </a:r>
          </a:p>
        </p:txBody>
      </p:sp>
      <p:sp>
        <p:nvSpPr>
          <p:cNvPr id="117764" name="TextBox 1">
            <a:extLst>
              <a:ext uri="{FF2B5EF4-FFF2-40B4-BE49-F238E27FC236}">
                <a16:creationId xmlns:a16="http://schemas.microsoft.com/office/drawing/2014/main" id="{9C742741-0733-402A-A1CF-2D8EEEFEA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52600"/>
            <a:ext cx="6467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For any logic function </a:t>
            </a:r>
            <a:r>
              <a:rPr kumimoji="1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F</a:t>
            </a: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(A, B, C), its truth table is: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15" name="Group 5">
            <a:extLst>
              <a:ext uri="{FF2B5EF4-FFF2-40B4-BE49-F238E27FC236}">
                <a16:creationId xmlns:a16="http://schemas.microsoft.com/office/drawing/2014/main" id="{A25DB74A-32FC-477B-B3A4-A75A9D7F7C8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438400"/>
          <a:ext cx="2087563" cy="3527430"/>
        </p:xfrm>
        <a:graphic>
          <a:graphicData uri="http://schemas.openxmlformats.org/drawingml/2006/table">
            <a:tbl>
              <a:tblPr/>
              <a:tblGrid>
                <a:gridCol w="29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7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Input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Output </a:t>
                      </a:r>
                      <a:r>
                        <a:rPr kumimoji="0" lang="en-US" altLang="zh-CN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F</a:t>
                      </a: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A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B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C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A907A20-504E-442B-A9F7-AE7614116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24200"/>
            <a:ext cx="109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F(0,0,0)</a:t>
            </a:r>
            <a:endParaRPr kumimoji="0" lang="zh-CN" altLang="en-U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330B08-5202-4DC0-B0EB-3E2CEFFB7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471863"/>
            <a:ext cx="109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F(0,0,1)</a:t>
            </a:r>
            <a:endParaRPr kumimoji="0" lang="zh-CN" altLang="en-U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7182B7-0E14-4DC4-AFBB-05D7D923E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821113"/>
            <a:ext cx="109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F(0,1,0)</a:t>
            </a:r>
            <a:endParaRPr kumimoji="0" lang="zh-CN" altLang="en-U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9EE0C1-32B9-4A4C-9315-26D36B127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168775"/>
            <a:ext cx="109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F(0,1,1)</a:t>
            </a:r>
            <a:endParaRPr kumimoji="0" lang="zh-CN" altLang="en-U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13F98B-5C87-4F63-B7E5-0FA5C2FDE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518025"/>
            <a:ext cx="109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F(1,0,0)</a:t>
            </a:r>
            <a:endParaRPr kumimoji="0" lang="zh-CN" altLang="en-U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6A1654-0975-4860-82B0-B35CB4C24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65688"/>
            <a:ext cx="109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F(1,0,1)</a:t>
            </a:r>
            <a:endParaRPr kumimoji="0" lang="zh-CN" altLang="en-U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648E48-627E-4A10-A051-C1BCA77E6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62600"/>
            <a:ext cx="109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F(1,1,1)</a:t>
            </a:r>
            <a:endParaRPr kumimoji="0" lang="zh-CN" altLang="en-U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7246CF-D490-4B7B-9CF2-F79134EAD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214938"/>
            <a:ext cx="109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F(1,1,0)</a:t>
            </a:r>
            <a:endParaRPr kumimoji="0" lang="zh-CN" altLang="en-U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93643-7C08-465C-891D-0DBF7C5FD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90800"/>
            <a:ext cx="2859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Then it has a K-map: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91" name="Object 4">
            <a:extLst>
              <a:ext uri="{FF2B5EF4-FFF2-40B4-BE49-F238E27FC236}">
                <a16:creationId xmlns:a16="http://schemas.microsoft.com/office/drawing/2014/main" id="{0F545F10-FBFA-401C-8694-F5B39763AB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3048000"/>
          <a:ext cx="2443163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Visio" r:id="rId3" imgW="3225800" imgH="5397500" progId="Visio.Drawing.11">
                  <p:embed/>
                </p:oleObj>
              </mc:Choice>
              <mc:Fallback>
                <p:oleObj name="Visio" r:id="rId3" imgW="3225800" imgH="5397500" progId="Visio.Drawing.11">
                  <p:embed/>
                  <p:pic>
                    <p:nvPicPr>
                      <p:cNvPr id="99391" name="Object 4">
                        <a:extLst>
                          <a:ext uri="{FF2B5EF4-FFF2-40B4-BE49-F238E27FC236}">
                            <a16:creationId xmlns:a16="http://schemas.microsoft.com/office/drawing/2014/main" id="{0F545F10-FBFA-401C-8694-F5B39763AB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048000"/>
                        <a:ext cx="2443163" cy="296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7" name="Rectangle 16">
            <a:extLst>
              <a:ext uri="{FF2B5EF4-FFF2-40B4-BE49-F238E27FC236}">
                <a16:creationId xmlns:a16="http://schemas.microsoft.com/office/drawing/2014/main" id="{A33E8995-6F83-443C-8703-155660787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4432300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Karnaugh maps and the truth table</a:t>
            </a:r>
          </a:p>
        </p:txBody>
      </p:sp>
      <p:sp>
        <p:nvSpPr>
          <p:cNvPr id="118788" name="TextBox 1">
            <a:extLst>
              <a:ext uri="{FF2B5EF4-FFF2-40B4-BE49-F238E27FC236}">
                <a16:creationId xmlns:a16="http://schemas.microsoft.com/office/drawing/2014/main" id="{C4805F75-9AD7-40A4-B098-C5628BAC6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52600"/>
            <a:ext cx="607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For a logic function </a:t>
            </a:r>
            <a:r>
              <a:rPr kumimoji="1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F</a:t>
            </a: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(A, B, C) with truth table: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15" name="Group 5">
            <a:extLst>
              <a:ext uri="{FF2B5EF4-FFF2-40B4-BE49-F238E27FC236}">
                <a16:creationId xmlns:a16="http://schemas.microsoft.com/office/drawing/2014/main" id="{58593F85-41D0-42D6-9F6C-86169DBA5048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438400"/>
          <a:ext cx="2087563" cy="3527430"/>
        </p:xfrm>
        <a:graphic>
          <a:graphicData uri="http://schemas.openxmlformats.org/drawingml/2006/table">
            <a:tbl>
              <a:tblPr/>
              <a:tblGrid>
                <a:gridCol w="29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7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Input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Output </a:t>
                      </a:r>
                      <a:r>
                        <a:rPr kumimoji="0" lang="en-US" altLang="zh-CN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F</a:t>
                      </a: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A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B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C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L="90000" marR="90000" marT="46814" marB="46814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宋体" charset="0"/>
                      </a:endParaRPr>
                    </a:p>
                  </a:txBody>
                  <a:tcPr marL="90000" marR="90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8839" name="Rectangle 2">
            <a:extLst>
              <a:ext uri="{FF2B5EF4-FFF2-40B4-BE49-F238E27FC236}">
                <a16:creationId xmlns:a16="http://schemas.microsoft.com/office/drawing/2014/main" id="{7D24B3C4-BFB9-4124-9896-E760C71A5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24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8840" name="Rectangle 16">
            <a:extLst>
              <a:ext uri="{FF2B5EF4-FFF2-40B4-BE49-F238E27FC236}">
                <a16:creationId xmlns:a16="http://schemas.microsoft.com/office/drawing/2014/main" id="{64433900-3C1F-4A1E-BD42-AD4FE13C9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4718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8841" name="Rectangle 17">
            <a:extLst>
              <a:ext uri="{FF2B5EF4-FFF2-40B4-BE49-F238E27FC236}">
                <a16:creationId xmlns:a16="http://schemas.microsoft.com/office/drawing/2014/main" id="{607F3915-9C5C-4772-8E09-4507C1BBE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8211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8842" name="Rectangle 18">
            <a:extLst>
              <a:ext uri="{FF2B5EF4-FFF2-40B4-BE49-F238E27FC236}">
                <a16:creationId xmlns:a16="http://schemas.microsoft.com/office/drawing/2014/main" id="{F49334C4-B820-4615-9F57-B244EE0DB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68775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8843" name="Rectangle 19">
            <a:extLst>
              <a:ext uri="{FF2B5EF4-FFF2-40B4-BE49-F238E27FC236}">
                <a16:creationId xmlns:a16="http://schemas.microsoft.com/office/drawing/2014/main" id="{BED6D21D-8084-4F18-AC55-5B2F693CF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18025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8844" name="Rectangle 20">
            <a:extLst>
              <a:ext uri="{FF2B5EF4-FFF2-40B4-BE49-F238E27FC236}">
                <a16:creationId xmlns:a16="http://schemas.microsoft.com/office/drawing/2014/main" id="{47409496-B856-4175-A71E-A6E06A92A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865688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8845" name="Rectangle 21">
            <a:extLst>
              <a:ext uri="{FF2B5EF4-FFF2-40B4-BE49-F238E27FC236}">
                <a16:creationId xmlns:a16="http://schemas.microsoft.com/office/drawing/2014/main" id="{6533D805-F7B2-4E42-BB90-0362932B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5626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8846" name="Rectangle 22">
            <a:extLst>
              <a:ext uri="{FF2B5EF4-FFF2-40B4-BE49-F238E27FC236}">
                <a16:creationId xmlns:a16="http://schemas.microsoft.com/office/drawing/2014/main" id="{E6EE04AE-EB9E-4812-B156-0B9E8EC63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214938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36ECD-7FC8-43D5-BA71-59D636F65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90800"/>
            <a:ext cx="2859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Then it has a K-map: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9C289B-4AB4-4143-9219-9AC401A43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505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7A5713-8F27-46AD-9626-256F409DD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863" y="34861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1D2D72-9CF1-4575-B5BF-313BE067B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3" y="41719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EF3426-D5BB-4B71-95C2-FF92DFE2F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863" y="411480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6423D5-DD30-4396-A936-E80A1264E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3" y="47815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4F0218-9441-4B85-AB8E-898820DEB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863" y="480060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DAB4A4-11F6-4E27-A497-594412E4C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3" y="53911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54E1A2-9F74-4508-89B3-DA7478A2A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863" y="53911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7">
            <a:extLst>
              <a:ext uri="{FF2B5EF4-FFF2-40B4-BE49-F238E27FC236}">
                <a16:creationId xmlns:a16="http://schemas.microsoft.com/office/drawing/2014/main" id="{DDB1F3BD-5231-4010-96A4-40E044433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00200"/>
            <a:ext cx="731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A 4-variable map has an adjacent cell on each of its four boundaries as shown.  </a:t>
            </a:r>
          </a:p>
        </p:txBody>
      </p:sp>
      <p:graphicFrame>
        <p:nvGraphicFramePr>
          <p:cNvPr id="128003" name="Object 8">
            <a:extLst>
              <a:ext uri="{FF2B5EF4-FFF2-40B4-BE49-F238E27FC236}">
                <a16:creationId xmlns:a16="http://schemas.microsoft.com/office/drawing/2014/main" id="{89D01BF2-2BF9-440C-A0E1-7EC5838257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590800"/>
          <a:ext cx="3200400" cy="302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CorelDRAW" r:id="rId5" imgW="1854200" imgH="1752600" progId="CorelDRAW.Graphic.12">
                  <p:embed/>
                </p:oleObj>
              </mc:Choice>
              <mc:Fallback>
                <p:oleObj name="CorelDRAW" r:id="rId5" imgW="1854200" imgH="1752600" progId="CorelDRAW.Graphic.12">
                  <p:embed/>
                  <p:pic>
                    <p:nvPicPr>
                      <p:cNvPr id="128003" name="Object 8">
                        <a:extLst>
                          <a:ext uri="{FF2B5EF4-FFF2-40B4-BE49-F238E27FC236}">
                            <a16:creationId xmlns:a16="http://schemas.microsoft.com/office/drawing/2014/main" id="{89D01BF2-2BF9-440C-A0E1-7EC5838257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3200400" cy="302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5" name="Text Box 9">
            <a:extLst>
              <a:ext uri="{FF2B5EF4-FFF2-40B4-BE49-F238E27FC236}">
                <a16:creationId xmlns:a16="http://schemas.microsoft.com/office/drawing/2014/main" id="{E13A7CB8-18D5-4DC9-96DF-7CD9E04DD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438400"/>
            <a:ext cx="38862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Each cell is different only by one variable from an adjacent cell.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Grouping follows the rules given in the text.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following slide shows an example of reading a four variable map using binary numbers for the variables…</a:t>
            </a:r>
          </a:p>
        </p:txBody>
      </p:sp>
      <p:sp>
        <p:nvSpPr>
          <p:cNvPr id="128005" name="Rectangle 12">
            <a:extLst>
              <a:ext uri="{FF2B5EF4-FFF2-40B4-BE49-F238E27FC236}">
                <a16:creationId xmlns:a16="http://schemas.microsoft.com/office/drawing/2014/main" id="{565C31F6-27F0-43DE-99D9-3A52084A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2114550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Karnaugh maps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FF2ADA9-4FE4-436C-A40E-C4B6D94B4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936389"/>
            <a:ext cx="7802880" cy="3972856"/>
          </a:xfrm>
          <a:prstGeom prst="rect">
            <a:avLst/>
          </a:prstGeom>
        </p:spPr>
      </p:pic>
      <p:sp>
        <p:nvSpPr>
          <p:cNvPr id="4" name="Rectangle 15">
            <a:extLst>
              <a:ext uri="{FF2B5EF4-FFF2-40B4-BE49-F238E27FC236}">
                <a16:creationId xmlns:a16="http://schemas.microsoft.com/office/drawing/2014/main" id="{B69F4643-3FA5-4C07-AC8A-1BAA7AAD6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3446777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4-variable Karnaugh map</a:t>
            </a:r>
          </a:p>
        </p:txBody>
      </p:sp>
    </p:spTree>
    <p:extLst>
      <p:ext uri="{BB962C8B-B14F-4D97-AF65-F5344CB8AC3E}">
        <p14:creationId xmlns:p14="http://schemas.microsoft.com/office/powerpoint/2010/main" val="1776431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26622AA-28C4-4169-B537-842138BB3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96" y="0"/>
            <a:ext cx="7232007" cy="673666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5C0C93C-7725-4B11-AEED-98B1CBFA23E4}"/>
              </a:ext>
            </a:extLst>
          </p:cNvPr>
          <p:cNvSpPr/>
          <p:nvPr/>
        </p:nvSpPr>
        <p:spPr>
          <a:xfrm>
            <a:off x="1254034" y="1371600"/>
            <a:ext cx="6910252" cy="5192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9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F2EF277-EE29-4F60-9EFC-3B9AE433F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21" y="0"/>
            <a:ext cx="6879957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9567498-48B3-481A-9BB5-D9F4CA368458}"/>
              </a:ext>
            </a:extLst>
          </p:cNvPr>
          <p:cNvSpPr/>
          <p:nvPr/>
        </p:nvSpPr>
        <p:spPr>
          <a:xfrm>
            <a:off x="1436914" y="1136469"/>
            <a:ext cx="6910252" cy="5408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28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>
            <a:extLst>
              <a:ext uri="{FF2B5EF4-FFF2-40B4-BE49-F238E27FC236}">
                <a16:creationId xmlns:a16="http://schemas.microsoft.com/office/drawing/2014/main" id="{9B5706F9-CC3B-403D-923A-92A05D621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2581275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SOP Standard form</a:t>
            </a:r>
          </a:p>
        </p:txBody>
      </p:sp>
      <p:sp>
        <p:nvSpPr>
          <p:cNvPr id="49155" name="Text Box 5">
            <a:extLst>
              <a:ext uri="{FF2B5EF4-FFF2-40B4-BE49-F238E27FC236}">
                <a16:creationId xmlns:a16="http://schemas.microsoft.com/office/drawing/2014/main" id="{4A312207-AD79-436E-885B-D0363070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52600"/>
            <a:ext cx="754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In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SOP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standard form (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最小项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every variable in the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domain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must appear in each term. This form is useful for constructing truth tables or for implementing logic in PLDs.</a:t>
            </a:r>
          </a:p>
        </p:txBody>
      </p:sp>
      <p:sp>
        <p:nvSpPr>
          <p:cNvPr id="133142" name="Text Box 22">
            <a:extLst>
              <a:ext uri="{FF2B5EF4-FFF2-40B4-BE49-F238E27FC236}">
                <a16:creationId xmlns:a16="http://schemas.microsoft.com/office/drawing/2014/main" id="{61D2887F-348D-49F4-97EB-62B2389B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895600"/>
            <a:ext cx="7543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You can expand a nonstandard term to standard form by multiplying the term by a term consisting of the sum of the missing variable and its complement.</a:t>
            </a:r>
          </a:p>
        </p:txBody>
      </p:sp>
      <p:sp>
        <p:nvSpPr>
          <p:cNvPr id="133144" name="WordArt 24">
            <a:extLst>
              <a:ext uri="{FF2B5EF4-FFF2-40B4-BE49-F238E27FC236}">
                <a16:creationId xmlns:a16="http://schemas.microsoft.com/office/drawing/2014/main" id="{5EE7B765-9C77-4A1D-9B63-47F827AA4A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4090988"/>
            <a:ext cx="1219200" cy="449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3145" name="WordArt 25">
            <a:extLst>
              <a:ext uri="{FF2B5EF4-FFF2-40B4-BE49-F238E27FC236}">
                <a16:creationId xmlns:a16="http://schemas.microsoft.com/office/drawing/2014/main" id="{F77BE76B-5956-41D7-B8A2-6C4B0ACD42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45720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3162" name="Group 42">
            <a:extLst>
              <a:ext uri="{FF2B5EF4-FFF2-40B4-BE49-F238E27FC236}">
                <a16:creationId xmlns:a16="http://schemas.microsoft.com/office/drawing/2014/main" id="{FDCA9929-FAEF-4707-B784-5BEDF7120E22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114800"/>
            <a:ext cx="6553200" cy="396875"/>
            <a:chOff x="1248" y="2592"/>
            <a:chExt cx="4128" cy="250"/>
          </a:xfrm>
        </p:grpSpPr>
        <p:sp>
          <p:nvSpPr>
            <p:cNvPr id="49173" name="Text Box 23">
              <a:extLst>
                <a:ext uri="{FF2B5EF4-FFF2-40B4-BE49-F238E27FC236}">
                  <a16:creationId xmlns:a16="http://schemas.microsoft.com/office/drawing/2014/main" id="{9C723BC0-5995-443C-88D1-C354B4EF6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592"/>
              <a:ext cx="41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Convert 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X = A B + A B C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to standard form. </a:t>
              </a:r>
            </a:p>
          </p:txBody>
        </p:sp>
        <p:sp>
          <p:nvSpPr>
            <p:cNvPr id="49174" name="Line 30">
              <a:extLst>
                <a:ext uri="{FF2B5EF4-FFF2-40B4-BE49-F238E27FC236}">
                  <a16:creationId xmlns:a16="http://schemas.microsoft.com/office/drawing/2014/main" id="{0A39D919-A7C5-42D6-8322-4D868922D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75" name="Line 31">
              <a:extLst>
                <a:ext uri="{FF2B5EF4-FFF2-40B4-BE49-F238E27FC236}">
                  <a16:creationId xmlns:a16="http://schemas.microsoft.com/office/drawing/2014/main" id="{833C9B13-D6D8-4AE1-801D-8C393AEB93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3163" name="Group 43">
            <a:extLst>
              <a:ext uri="{FF2B5EF4-FFF2-40B4-BE49-F238E27FC236}">
                <a16:creationId xmlns:a16="http://schemas.microsoft.com/office/drawing/2014/main" id="{81C4491F-50B7-400C-B434-85D5BA100F3B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572000"/>
            <a:ext cx="6324600" cy="701675"/>
            <a:chOff x="1248" y="2880"/>
            <a:chExt cx="3984" cy="442"/>
          </a:xfrm>
        </p:grpSpPr>
        <p:sp>
          <p:nvSpPr>
            <p:cNvPr id="49171" name="Text Box 26">
              <a:extLst>
                <a:ext uri="{FF2B5EF4-FFF2-40B4-BE49-F238E27FC236}">
                  <a16:creationId xmlns:a16="http://schemas.microsoft.com/office/drawing/2014/main" id="{59D5CEF3-7A8A-4F94-9711-A29790F03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880"/>
              <a:ext cx="39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The first term does not include the variable 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. Therefore, multiply it by the (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 + C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), which = 1:</a:t>
              </a:r>
            </a:p>
          </p:txBody>
        </p:sp>
        <p:sp>
          <p:nvSpPr>
            <p:cNvPr id="49172" name="Line 34">
              <a:extLst>
                <a:ext uri="{FF2B5EF4-FFF2-40B4-BE49-F238E27FC236}">
                  <a16:creationId xmlns:a16="http://schemas.microsoft.com/office/drawing/2014/main" id="{5FE19302-3964-49E4-B53A-7055D8203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1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3164" name="Group 44">
            <a:extLst>
              <a:ext uri="{FF2B5EF4-FFF2-40B4-BE49-F238E27FC236}">
                <a16:creationId xmlns:a16="http://schemas.microsoft.com/office/drawing/2014/main" id="{44504D2E-03B1-472E-8860-01E65B5787D2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272088"/>
            <a:ext cx="6553200" cy="747712"/>
            <a:chOff x="1248" y="3321"/>
            <a:chExt cx="4128" cy="471"/>
          </a:xfrm>
        </p:grpSpPr>
        <p:sp>
          <p:nvSpPr>
            <p:cNvPr id="49162" name="Text Box 32">
              <a:extLst>
                <a:ext uri="{FF2B5EF4-FFF2-40B4-BE49-F238E27FC236}">
                  <a16:creationId xmlns:a16="http://schemas.microsoft.com/office/drawing/2014/main" id="{688E3BEA-C298-43D2-A07F-27141D8D4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321"/>
              <a:ext cx="4128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X = A B 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(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 + C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+ A B C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  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= 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 B C + A B C + A B C</a:t>
              </a:r>
            </a:p>
          </p:txBody>
        </p:sp>
        <p:sp>
          <p:nvSpPr>
            <p:cNvPr id="49163" name="Line 33">
              <a:extLst>
                <a:ext uri="{FF2B5EF4-FFF2-40B4-BE49-F238E27FC236}">
                  <a16:creationId xmlns:a16="http://schemas.microsoft.com/office/drawing/2014/main" id="{70C2469B-B789-48C9-8C59-C9EC7B2B4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36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64" name="Line 35">
              <a:extLst>
                <a:ext uri="{FF2B5EF4-FFF2-40B4-BE49-F238E27FC236}">
                  <a16:creationId xmlns:a16="http://schemas.microsoft.com/office/drawing/2014/main" id="{2D675CE9-537C-48F6-AC94-0E7B4D481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2" y="336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65" name="Line 36">
              <a:extLst>
                <a:ext uri="{FF2B5EF4-FFF2-40B4-BE49-F238E27FC236}">
                  <a16:creationId xmlns:a16="http://schemas.microsoft.com/office/drawing/2014/main" id="{DC146336-08BF-4715-AD99-E325AF4A2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8" y="336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66" name="Line 37">
              <a:extLst>
                <a:ext uri="{FF2B5EF4-FFF2-40B4-BE49-F238E27FC236}">
                  <a16:creationId xmlns:a16="http://schemas.microsoft.com/office/drawing/2014/main" id="{E18180BE-52C4-4169-88FE-A73536538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8" y="3585"/>
              <a:ext cx="9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67" name="Line 38">
              <a:extLst>
                <a:ext uri="{FF2B5EF4-FFF2-40B4-BE49-F238E27FC236}">
                  <a16:creationId xmlns:a16="http://schemas.microsoft.com/office/drawing/2014/main" id="{418D333A-F00E-4EA7-B1BC-F7569AD04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4" y="3585"/>
              <a:ext cx="9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68" name="Line 39">
              <a:extLst>
                <a:ext uri="{FF2B5EF4-FFF2-40B4-BE49-F238E27FC236}">
                  <a16:creationId xmlns:a16="http://schemas.microsoft.com/office/drawing/2014/main" id="{B6297A19-878F-4D71-B99F-EA42F6D01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3" y="3585"/>
              <a:ext cx="9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69" name="Line 40">
              <a:extLst>
                <a:ext uri="{FF2B5EF4-FFF2-40B4-BE49-F238E27FC236}">
                  <a16:creationId xmlns:a16="http://schemas.microsoft.com/office/drawing/2014/main" id="{2E722C39-A106-44E1-B0E3-21E07F9E6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9" y="3585"/>
              <a:ext cx="9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70" name="Line 41">
              <a:extLst>
                <a:ext uri="{FF2B5EF4-FFF2-40B4-BE49-F238E27FC236}">
                  <a16:creationId xmlns:a16="http://schemas.microsoft.com/office/drawing/2014/main" id="{E0C753CA-F25E-4E16-B1AE-B739B378C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7" y="3585"/>
              <a:ext cx="9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4A9342F-82AA-40A2-BE7E-834945BF3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5" y="22565"/>
            <a:ext cx="7948349" cy="681287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590AEC2-4A14-4B25-AC29-39BD67B02665}"/>
              </a:ext>
            </a:extLst>
          </p:cNvPr>
          <p:cNvSpPr/>
          <p:nvPr/>
        </p:nvSpPr>
        <p:spPr>
          <a:xfrm>
            <a:off x="927462" y="901337"/>
            <a:ext cx="6910252" cy="5871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9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1AE06C-F783-431F-A9CF-C620C2FD7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0" y="549550"/>
            <a:ext cx="7155800" cy="40999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A4291E-F5C3-451B-9872-79BC0EA0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11" y="3686943"/>
            <a:ext cx="2872989" cy="262150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A7AA169-B824-47AE-89EE-6D61638C7D16}"/>
              </a:ext>
            </a:extLst>
          </p:cNvPr>
          <p:cNvSpPr/>
          <p:nvPr/>
        </p:nvSpPr>
        <p:spPr>
          <a:xfrm>
            <a:off x="1239648" y="1729919"/>
            <a:ext cx="6910252" cy="2685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>
            <a:extLst>
              <a:ext uri="{FF2B5EF4-FFF2-40B4-BE49-F238E27FC236}">
                <a16:creationId xmlns:a16="http://schemas.microsoft.com/office/drawing/2014/main" id="{32602BDE-C1F7-46FD-9626-4CCD9D9CC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62" y="716280"/>
            <a:ext cx="4478997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Karnaugh maps -- Group the 1s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C61B4B2-F9ED-445D-81E0-A51F2B1F8E3D}"/>
              </a:ext>
            </a:extLst>
          </p:cNvPr>
          <p:cNvSpPr txBox="1"/>
          <p:nvPr/>
        </p:nvSpPr>
        <p:spPr>
          <a:xfrm>
            <a:off x="814363" y="1357260"/>
            <a:ext cx="77505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Group the 1s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Maximize the size of the groups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Minimize the number of groups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Rules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A group must contain 2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 cells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Each cell must be adjacent to one or more cells in that group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Include 1s as much as possible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Each 1 on the map must be included at least one group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Cell with 1 can be included into more than one group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b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36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938180-1B78-4668-811E-69CA6DC84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711"/>
            <a:ext cx="9144000" cy="33827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93F6A17-A176-476A-ACD3-24A7BC283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4502"/>
            <a:ext cx="9144000" cy="306286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CC499F8-FC6F-4277-BC4E-81CDEBB72659}"/>
              </a:ext>
            </a:extLst>
          </p:cNvPr>
          <p:cNvSpPr/>
          <p:nvPr/>
        </p:nvSpPr>
        <p:spPr>
          <a:xfrm>
            <a:off x="0" y="4014872"/>
            <a:ext cx="1767712" cy="2685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69AFB92-68B1-41EF-A707-0FF451C0029B}"/>
              </a:ext>
            </a:extLst>
          </p:cNvPr>
          <p:cNvSpPr/>
          <p:nvPr/>
        </p:nvSpPr>
        <p:spPr>
          <a:xfrm>
            <a:off x="1971040" y="3830962"/>
            <a:ext cx="1910272" cy="2869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12CA23A-2D76-4956-8409-BD273A02B091}"/>
              </a:ext>
            </a:extLst>
          </p:cNvPr>
          <p:cNvSpPr/>
          <p:nvPr/>
        </p:nvSpPr>
        <p:spPr>
          <a:xfrm>
            <a:off x="4033520" y="4014871"/>
            <a:ext cx="2316480" cy="2685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ED8CB52-8294-424E-9243-F5C9B3551E06}"/>
              </a:ext>
            </a:extLst>
          </p:cNvPr>
          <p:cNvSpPr/>
          <p:nvPr/>
        </p:nvSpPr>
        <p:spPr>
          <a:xfrm>
            <a:off x="6644896" y="3913272"/>
            <a:ext cx="2499104" cy="2685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25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id="{A0FB4ABD-92A7-46BE-8E6A-19E700676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62" y="716280"/>
            <a:ext cx="6531318" cy="830997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Karnaugh maps -- Determining the Minimum SOP  Expression from the Map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D127AD6-F004-4DCE-AEEC-A9872BF977DF}"/>
              </a:ext>
            </a:extLst>
          </p:cNvPr>
          <p:cNvSpPr txBox="1"/>
          <p:nvPr/>
        </p:nvSpPr>
        <p:spPr>
          <a:xfrm>
            <a:off x="814362" y="1700520"/>
            <a:ext cx="7618438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Bold"/>
                <a:ea typeface="等线" panose="02010600030101010101" pitchFamily="2" charset="-122"/>
                <a:cs typeface="+mn-cs"/>
              </a:rPr>
              <a:t>1.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Group the cells that have 1s.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Each group of cells containing 1s creates one product term composed of all variables that occur in only one form (either uncomplemented or complemented) within the group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. Variables that occur both uncomplemented and complemented within the group are eliminated. These are called 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Italic"/>
                <a:ea typeface="等线" panose="02010600030101010101" pitchFamily="2" charset="-122"/>
                <a:cs typeface="+mn-cs"/>
              </a:rPr>
              <a:t>contradictory variables.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Bold"/>
                <a:ea typeface="等线" panose="02010600030101010101" pitchFamily="2" charset="-122"/>
                <a:cs typeface="+mn-cs"/>
              </a:rPr>
              <a:t>2.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Determine the minimum product term for each group.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For a 3-variable map: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Bold"/>
                <a:ea typeface="等线" panose="02010600030101010101" pitchFamily="2" charset="-122"/>
                <a:cs typeface="+mn-cs"/>
              </a:rPr>
              <a:t>(1)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A 1-cell group yields a 3-variable product term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Bold"/>
                <a:ea typeface="等线" panose="02010600030101010101" pitchFamily="2" charset="-122"/>
                <a:cs typeface="+mn-cs"/>
              </a:rPr>
              <a:t>(2)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A 2-cell group yields a 2-variable product term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Bold"/>
                <a:ea typeface="等线" panose="02010600030101010101" pitchFamily="2" charset="-122"/>
                <a:cs typeface="+mn-cs"/>
              </a:rPr>
              <a:t>(3)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A 4-cell group yields a 1-variable term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Bold"/>
                <a:ea typeface="等线" panose="02010600030101010101" pitchFamily="2" charset="-122"/>
                <a:cs typeface="+mn-cs"/>
              </a:rPr>
              <a:t>(4)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An 8-cell group yields a value of 1 for the expression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Bold"/>
                <a:ea typeface="等线" panose="02010600030101010101" pitchFamily="2" charset="-122"/>
                <a:cs typeface="+mn-cs"/>
              </a:rPr>
              <a:t>3.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等线" panose="02010600030101010101" pitchFamily="2" charset="-122"/>
                <a:cs typeface="+mn-cs"/>
              </a:rPr>
              <a:t>When all the minimum product terms are derived from the Karnaugh map, they are summed to form the minimum SOP expression.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b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br>
            <a:b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b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056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1194C8-8D4A-4CB6-882F-273D34FCE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33"/>
            <a:ext cx="9144000" cy="30628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82B8538-5BF1-4CC9-AFE0-EC300F114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29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6" name="Text Box 8">
            <a:extLst>
              <a:ext uri="{FF2B5EF4-FFF2-40B4-BE49-F238E27FC236}">
                <a16:creationId xmlns:a16="http://schemas.microsoft.com/office/drawing/2014/main" id="{B5EA33F3-720E-497C-91DC-19CDC8E5B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276600"/>
            <a:ext cx="4572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1.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Group the 1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’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 into two overlapping groups as indicated.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Read each group by eliminating any variable that changes across a boundary. </a:t>
            </a:r>
          </a:p>
        </p:txBody>
      </p:sp>
      <p:grpSp>
        <p:nvGrpSpPr>
          <p:cNvPr id="165926" name="Group 38">
            <a:extLst>
              <a:ext uri="{FF2B5EF4-FFF2-40B4-BE49-F238E27FC236}">
                <a16:creationId xmlns:a16="http://schemas.microsoft.com/office/drawing/2014/main" id="{A380C239-4913-4006-B0E4-8794B47B8445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876800"/>
            <a:ext cx="4572000" cy="457200"/>
            <a:chOff x="2448" y="3216"/>
            <a:chExt cx="2880" cy="288"/>
          </a:xfrm>
        </p:grpSpPr>
        <p:sp>
          <p:nvSpPr>
            <p:cNvPr id="123931" name="Line 16">
              <a:extLst>
                <a:ext uri="{FF2B5EF4-FFF2-40B4-BE49-F238E27FC236}">
                  <a16:creationId xmlns:a16="http://schemas.microsoft.com/office/drawing/2014/main" id="{ED1D1B1D-4CE8-4945-BDE0-B2BC0FF63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2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932" name="Line 17">
              <a:extLst>
                <a:ext uri="{FF2B5EF4-FFF2-40B4-BE49-F238E27FC236}">
                  <a16:creationId xmlns:a16="http://schemas.microsoft.com/office/drawing/2014/main" id="{86CACD23-64D5-495A-B409-30240AAD0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2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933" name="Text Box 18">
              <a:extLst>
                <a:ext uri="{FF2B5EF4-FFF2-40B4-BE49-F238E27FC236}">
                  <a16:creationId xmlns:a16="http://schemas.microsoft.com/office/drawing/2014/main" id="{02581076-3022-4E25-BBA6-44D7A9BA7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3216"/>
              <a:ext cx="28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8001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2573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7145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1717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AutoNum type="arabicPeriod" startAt="3"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The vertical group is read 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AC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.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23908" name="Text Box 30">
            <a:extLst>
              <a:ext uri="{FF2B5EF4-FFF2-40B4-BE49-F238E27FC236}">
                <a16:creationId xmlns:a16="http://schemas.microsoft.com/office/drawing/2014/main" id="{CED20402-D9EE-481D-9B0C-1B92BCE6C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00200"/>
            <a:ext cx="739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K-maps can simplify combinational logic by grouping cells and eliminating variables that change. </a:t>
            </a:r>
          </a:p>
        </p:txBody>
      </p:sp>
      <p:sp>
        <p:nvSpPr>
          <p:cNvPr id="123909" name="Rectangle 31">
            <a:extLst>
              <a:ext uri="{FF2B5EF4-FFF2-40B4-BE49-F238E27FC236}">
                <a16:creationId xmlns:a16="http://schemas.microsoft.com/office/drawing/2014/main" id="{C72DCD47-7666-4A95-9452-CD871DD24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2114550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Karnaugh maps</a:t>
            </a:r>
          </a:p>
        </p:txBody>
      </p:sp>
      <p:graphicFrame>
        <p:nvGraphicFramePr>
          <p:cNvPr id="123910" name="Object 32">
            <a:extLst>
              <a:ext uri="{FF2B5EF4-FFF2-40B4-BE49-F238E27FC236}">
                <a16:creationId xmlns:a16="http://schemas.microsoft.com/office/drawing/2014/main" id="{F8D75CED-B1A9-4F09-B8CB-CC0FCD427F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2971800"/>
          <a:ext cx="211455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CorelDRAW" r:id="rId5" imgW="1231900" imgH="1714500" progId="CorelDRAW.Graphic.13">
                  <p:embed/>
                </p:oleObj>
              </mc:Choice>
              <mc:Fallback>
                <p:oleObj name="CorelDRAW" r:id="rId5" imgW="1231900" imgH="1714500" progId="CorelDRAW.Graphic.13">
                  <p:embed/>
                  <p:pic>
                    <p:nvPicPr>
                      <p:cNvPr id="123910" name="Object 32">
                        <a:extLst>
                          <a:ext uri="{FF2B5EF4-FFF2-40B4-BE49-F238E27FC236}">
                            <a16:creationId xmlns:a16="http://schemas.microsoft.com/office/drawing/2014/main" id="{F8D75CED-B1A9-4F09-B8CB-CC0FCD427F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211455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21" name="Object 33">
            <a:extLst>
              <a:ext uri="{FF2B5EF4-FFF2-40B4-BE49-F238E27FC236}">
                <a16:creationId xmlns:a16="http://schemas.microsoft.com/office/drawing/2014/main" id="{FA106A20-E986-41DC-B5B9-D68F37E845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2700" y="2954338"/>
          <a:ext cx="2128838" cy="298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CorelDRAW" r:id="rId7" imgW="1219200" imgH="1694688" progId="CorelDRAW.Graphic.13">
                  <p:embed/>
                </p:oleObj>
              </mc:Choice>
              <mc:Fallback>
                <p:oleObj name="CorelDRAW" r:id="rId7" imgW="1219200" imgH="1694688" progId="CorelDRAW.Graphic.13">
                  <p:embed/>
                  <p:pic>
                    <p:nvPicPr>
                      <p:cNvPr id="165921" name="Object 33">
                        <a:extLst>
                          <a:ext uri="{FF2B5EF4-FFF2-40B4-BE49-F238E27FC236}">
                            <a16:creationId xmlns:a16="http://schemas.microsoft.com/office/drawing/2014/main" id="{FA106A20-E986-41DC-B5B9-D68F37E845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2954338"/>
                        <a:ext cx="2128838" cy="298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22" name="Rectangle 34">
            <a:extLst>
              <a:ext uri="{FF2B5EF4-FFF2-40B4-BE49-F238E27FC236}">
                <a16:creationId xmlns:a16="http://schemas.microsoft.com/office/drawing/2014/main" id="{F04F3978-2EED-41E1-BC9B-CC2E0564E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4384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Group the 1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’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 on the map and read the minimum logic.</a:t>
            </a:r>
          </a:p>
        </p:txBody>
      </p:sp>
      <p:sp>
        <p:nvSpPr>
          <p:cNvPr id="165923" name="WordArt 35">
            <a:extLst>
              <a:ext uri="{FF2B5EF4-FFF2-40B4-BE49-F238E27FC236}">
                <a16:creationId xmlns:a16="http://schemas.microsoft.com/office/drawing/2014/main" id="{947E8F60-8BBB-40B5-9AEB-1BFCDB4382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24384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65899" name="Group 11">
            <a:extLst>
              <a:ext uri="{FF2B5EF4-FFF2-40B4-BE49-F238E27FC236}">
                <a16:creationId xmlns:a16="http://schemas.microsoft.com/office/drawing/2014/main" id="{A70A6CC8-5BC4-4600-862C-4154FAB932D3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3460750"/>
            <a:ext cx="1990725" cy="1441450"/>
            <a:chOff x="144" y="2056"/>
            <a:chExt cx="1254" cy="908"/>
          </a:xfrm>
        </p:grpSpPr>
        <p:sp>
          <p:nvSpPr>
            <p:cNvPr id="123928" name="Line 12">
              <a:extLst>
                <a:ext uri="{FF2B5EF4-FFF2-40B4-BE49-F238E27FC236}">
                  <a16:creationId xmlns:a16="http://schemas.microsoft.com/office/drawing/2014/main" id="{C02784F6-A820-4EE8-823F-E75137E7E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352"/>
              <a:ext cx="582" cy="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929" name="Text Box 13">
              <a:extLst>
                <a:ext uri="{FF2B5EF4-FFF2-40B4-BE49-F238E27FC236}">
                  <a16:creationId xmlns:a16="http://schemas.microsoft.com/office/drawing/2014/main" id="{897E1E32-EB09-417D-9BE0-1FD9FB76B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208"/>
              <a:ext cx="720" cy="7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</a:t>
              </a: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changes across this boundary</a:t>
              </a:r>
            </a:p>
          </p:txBody>
        </p:sp>
        <p:sp>
          <p:nvSpPr>
            <p:cNvPr id="123930" name="Oval 14">
              <a:extLst>
                <a:ext uri="{FF2B5EF4-FFF2-40B4-BE49-F238E27FC236}">
                  <a16:creationId xmlns:a16="http://schemas.microsoft.com/office/drawing/2014/main" id="{80F1E963-BA3F-4A5F-9EFF-D18FA1C41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" y="2056"/>
              <a:ext cx="144" cy="62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5910" name="Group 22">
            <a:extLst>
              <a:ext uri="{FF2B5EF4-FFF2-40B4-BE49-F238E27FC236}">
                <a16:creationId xmlns:a16="http://schemas.microsoft.com/office/drawing/2014/main" id="{EE8DA599-0BFC-4B7E-8367-033AB3CDB0D5}"/>
              </a:ext>
            </a:extLst>
          </p:cNvPr>
          <p:cNvGrpSpPr>
            <a:grpSpLocks/>
          </p:cNvGrpSpPr>
          <p:nvPr/>
        </p:nvGrpSpPr>
        <p:grpSpPr bwMode="auto">
          <a:xfrm>
            <a:off x="1765300" y="3048000"/>
            <a:ext cx="1295400" cy="3219450"/>
            <a:chOff x="1200" y="1760"/>
            <a:chExt cx="816" cy="2028"/>
          </a:xfrm>
        </p:grpSpPr>
        <p:sp>
          <p:nvSpPr>
            <p:cNvPr id="123925" name="Line 23">
              <a:extLst>
                <a:ext uri="{FF2B5EF4-FFF2-40B4-BE49-F238E27FC236}">
                  <a16:creationId xmlns:a16="http://schemas.microsoft.com/office/drawing/2014/main" id="{5EDBA742-EB4E-463D-B03E-2BFBC3B205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592"/>
              <a:ext cx="0" cy="4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926" name="Text Box 24">
              <a:extLst>
                <a:ext uri="{FF2B5EF4-FFF2-40B4-BE49-F238E27FC236}">
                  <a16:creationId xmlns:a16="http://schemas.microsoft.com/office/drawing/2014/main" id="{0782BF52-AF09-45D1-93F9-67FCA9722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032"/>
              <a:ext cx="720" cy="7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</a:t>
              </a: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changes across this boundary</a:t>
              </a:r>
            </a:p>
          </p:txBody>
        </p:sp>
        <p:sp>
          <p:nvSpPr>
            <p:cNvPr id="123927" name="Oval 25">
              <a:extLst>
                <a:ext uri="{FF2B5EF4-FFF2-40B4-BE49-F238E27FC236}">
                  <a16:creationId xmlns:a16="http://schemas.microsoft.com/office/drawing/2014/main" id="{CB8C6DE2-5A28-4871-828E-89FA3492EB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512" y="1448"/>
              <a:ext cx="192" cy="81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165924" name="WordArt 36">
            <a:extLst>
              <a:ext uri="{FF2B5EF4-FFF2-40B4-BE49-F238E27FC236}">
                <a16:creationId xmlns:a16="http://schemas.microsoft.com/office/drawing/2014/main" id="{7B227D57-9647-44B5-9FBD-E5F59B26FA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28194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65925" name="Group 37">
            <a:extLst>
              <a:ext uri="{FF2B5EF4-FFF2-40B4-BE49-F238E27FC236}">
                <a16:creationId xmlns:a16="http://schemas.microsoft.com/office/drawing/2014/main" id="{9E5257EE-F8D1-4FAE-BAD6-7148103E9394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5257800"/>
            <a:ext cx="4572000" cy="457200"/>
            <a:chOff x="2448" y="3504"/>
            <a:chExt cx="2880" cy="288"/>
          </a:xfrm>
        </p:grpSpPr>
        <p:sp>
          <p:nvSpPr>
            <p:cNvPr id="123923" name="Text Box 21">
              <a:extLst>
                <a:ext uri="{FF2B5EF4-FFF2-40B4-BE49-F238E27FC236}">
                  <a16:creationId xmlns:a16="http://schemas.microsoft.com/office/drawing/2014/main" id="{1D2D7CCE-3970-4435-858B-538605A27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3504"/>
              <a:ext cx="28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8001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2573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7145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1717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AutoNum type="arabicPeriod" startAt="4"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The horizontal group is read 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AB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.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23924" name="Line 20">
              <a:extLst>
                <a:ext uri="{FF2B5EF4-FFF2-40B4-BE49-F238E27FC236}">
                  <a16:creationId xmlns:a16="http://schemas.microsoft.com/office/drawing/2014/main" id="{E304EBC8-5505-44D5-8BDE-628D72CEA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6" y="3560"/>
              <a:ext cx="10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65932" name="Group 44">
            <a:extLst>
              <a:ext uri="{FF2B5EF4-FFF2-40B4-BE49-F238E27FC236}">
                <a16:creationId xmlns:a16="http://schemas.microsoft.com/office/drawing/2014/main" id="{126D2CB6-83A9-459F-8CD5-2634FC496F28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5715000"/>
            <a:ext cx="1981200" cy="457200"/>
            <a:chOff x="2688" y="3600"/>
            <a:chExt cx="1248" cy="288"/>
          </a:xfrm>
        </p:grpSpPr>
        <p:sp>
          <p:nvSpPr>
            <p:cNvPr id="123919" name="Text Box 39">
              <a:extLst>
                <a:ext uri="{FF2B5EF4-FFF2-40B4-BE49-F238E27FC236}">
                  <a16:creationId xmlns:a16="http://schemas.microsoft.com/office/drawing/2014/main" id="{B0DFF3FE-9323-42BE-AB9E-74BED961F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600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X = AC +AB</a:t>
              </a:r>
            </a:p>
          </p:txBody>
        </p:sp>
        <p:sp>
          <p:nvSpPr>
            <p:cNvPr id="123920" name="Line 41">
              <a:extLst>
                <a:ext uri="{FF2B5EF4-FFF2-40B4-BE49-F238E27FC236}">
                  <a16:creationId xmlns:a16="http://schemas.microsoft.com/office/drawing/2014/main" id="{AEF06A47-DC3D-4099-BFBD-5E42D43BF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648"/>
              <a:ext cx="96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921" name="Line 42">
              <a:extLst>
                <a:ext uri="{FF2B5EF4-FFF2-40B4-BE49-F238E27FC236}">
                  <a16:creationId xmlns:a16="http://schemas.microsoft.com/office/drawing/2014/main" id="{3566DB81-FE42-407A-A174-735C5153D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648"/>
              <a:ext cx="96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922" name="Line 43">
              <a:extLst>
                <a:ext uri="{FF2B5EF4-FFF2-40B4-BE49-F238E27FC236}">
                  <a16:creationId xmlns:a16="http://schemas.microsoft.com/office/drawing/2014/main" id="{244DDEBF-D637-4924-AD61-F2C59A4C8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648"/>
              <a:ext cx="96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5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5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5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5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5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6" grpId="0" build="p"/>
      <p:bldP spid="1659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4" name="Object 4">
            <a:extLst>
              <a:ext uri="{FF2B5EF4-FFF2-40B4-BE49-F238E27FC236}">
                <a16:creationId xmlns:a16="http://schemas.microsoft.com/office/drawing/2014/main" id="{7519A429-66AD-49E3-B979-C2017949E7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2895600"/>
          <a:ext cx="2443163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Visio" r:id="rId3" imgW="3225800" imgH="5397500" progId="Visio.Drawing.11">
                  <p:embed/>
                </p:oleObj>
              </mc:Choice>
              <mc:Fallback>
                <p:oleObj name="Visio" r:id="rId3" imgW="3225800" imgH="5397500" progId="Visio.Drawing.11">
                  <p:embed/>
                  <p:pic>
                    <p:nvPicPr>
                      <p:cNvPr id="125954" name="Object 4">
                        <a:extLst>
                          <a:ext uri="{FF2B5EF4-FFF2-40B4-BE49-F238E27FC236}">
                            <a16:creationId xmlns:a16="http://schemas.microsoft.com/office/drawing/2014/main" id="{7519A429-66AD-49E3-B979-C2017949E7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95600"/>
                        <a:ext cx="2443163" cy="296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5" name="Rectangle 16">
            <a:extLst>
              <a:ext uri="{FF2B5EF4-FFF2-40B4-BE49-F238E27FC236}">
                <a16:creationId xmlns:a16="http://schemas.microsoft.com/office/drawing/2014/main" id="{AA2D8BE8-B3D2-4F65-BF4C-44569153F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2124075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Karnaugh maps</a:t>
            </a:r>
          </a:p>
        </p:txBody>
      </p:sp>
      <p:sp>
        <p:nvSpPr>
          <p:cNvPr id="125956" name="TextBox 1">
            <a:extLst>
              <a:ext uri="{FF2B5EF4-FFF2-40B4-BE49-F238E27FC236}">
                <a16:creationId xmlns:a16="http://schemas.microsoft.com/office/drawing/2014/main" id="{BDEE7AF6-E728-40D8-97EE-3F8B6B341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05038"/>
            <a:ext cx="5151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Simplify the logic function with K-map: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5957" name="Rectangle 23">
            <a:extLst>
              <a:ext uri="{FF2B5EF4-FFF2-40B4-BE49-F238E27FC236}">
                <a16:creationId xmlns:a16="http://schemas.microsoft.com/office/drawing/2014/main" id="{8029448B-AE23-4149-B6A9-BDE04FE56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3528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5958" name="Rectangle 24">
            <a:extLst>
              <a:ext uri="{FF2B5EF4-FFF2-40B4-BE49-F238E27FC236}">
                <a16:creationId xmlns:a16="http://schemas.microsoft.com/office/drawing/2014/main" id="{EBAAF686-F653-466E-BC5C-EECC370A0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33337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5959" name="Rectangle 25">
            <a:extLst>
              <a:ext uri="{FF2B5EF4-FFF2-40B4-BE49-F238E27FC236}">
                <a16:creationId xmlns:a16="http://schemas.microsoft.com/office/drawing/2014/main" id="{166D5E7E-5443-4918-AB0B-15BA8CC0E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40195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5960" name="Rectangle 26">
            <a:extLst>
              <a:ext uri="{FF2B5EF4-FFF2-40B4-BE49-F238E27FC236}">
                <a16:creationId xmlns:a16="http://schemas.microsoft.com/office/drawing/2014/main" id="{546DB6F6-7E15-4FDC-A86E-435426390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396240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5961" name="Rectangle 27">
            <a:extLst>
              <a:ext uri="{FF2B5EF4-FFF2-40B4-BE49-F238E27FC236}">
                <a16:creationId xmlns:a16="http://schemas.microsoft.com/office/drawing/2014/main" id="{E71AD028-D70F-4090-830C-A9FF2B46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46291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5962" name="Rectangle 28">
            <a:extLst>
              <a:ext uri="{FF2B5EF4-FFF2-40B4-BE49-F238E27FC236}">
                <a16:creationId xmlns:a16="http://schemas.microsoft.com/office/drawing/2014/main" id="{A761D4DD-7C00-459D-97AB-C425564BA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464820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5963" name="Rectangle 29">
            <a:extLst>
              <a:ext uri="{FF2B5EF4-FFF2-40B4-BE49-F238E27FC236}">
                <a16:creationId xmlns:a16="http://schemas.microsoft.com/office/drawing/2014/main" id="{64DBB6FC-5529-4F2D-A08B-30968E4AC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52387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5964" name="Rectangle 30">
            <a:extLst>
              <a:ext uri="{FF2B5EF4-FFF2-40B4-BE49-F238E27FC236}">
                <a16:creationId xmlns:a16="http://schemas.microsoft.com/office/drawing/2014/main" id="{8DAD24A7-3B37-44E3-A6D8-6E379E5D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52387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5965" name="WordArt 35">
            <a:extLst>
              <a:ext uri="{FF2B5EF4-FFF2-40B4-BE49-F238E27FC236}">
                <a16:creationId xmlns:a16="http://schemas.microsoft.com/office/drawing/2014/main" id="{9880B5A4-736F-4EAA-8A6E-884AE9BB86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WordArt 36">
            <a:extLst>
              <a:ext uri="{FF2B5EF4-FFF2-40B4-BE49-F238E27FC236}">
                <a16:creationId xmlns:a16="http://schemas.microsoft.com/office/drawing/2014/main" id="{AB8CE075-F8D0-41B0-BD27-5FD06EBB4E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28194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Terminator 33">
            <a:extLst>
              <a:ext uri="{FF2B5EF4-FFF2-40B4-BE49-F238E27FC236}">
                <a16:creationId xmlns:a16="http://schemas.microsoft.com/office/drawing/2014/main" id="{E7A1BDFC-BA08-4398-B256-8D8FB205D45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395413" y="3619500"/>
            <a:ext cx="1143000" cy="609600"/>
          </a:xfrm>
          <a:prstGeom prst="flowChartTerminator">
            <a:avLst/>
          </a:prstGeom>
          <a:solidFill>
            <a:schemeClr val="accent1">
              <a:alpha val="3803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5" name="Terminator 34">
            <a:extLst>
              <a:ext uri="{FF2B5EF4-FFF2-40B4-BE49-F238E27FC236}">
                <a16:creationId xmlns:a16="http://schemas.microsoft.com/office/drawing/2014/main" id="{F6B48BB4-0A2D-474C-BDF2-D02046ACCA1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47900" y="4229100"/>
            <a:ext cx="1143000" cy="609600"/>
          </a:xfrm>
          <a:prstGeom prst="flowChartTerminator">
            <a:avLst/>
          </a:prstGeom>
          <a:solidFill>
            <a:schemeClr val="accent1">
              <a:alpha val="3803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6" name="Terminator 35">
            <a:extLst>
              <a:ext uri="{FF2B5EF4-FFF2-40B4-BE49-F238E27FC236}">
                <a16:creationId xmlns:a16="http://schemas.microsoft.com/office/drawing/2014/main" id="{D30A226D-85EE-4F9D-8827-CF1B4908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257800"/>
            <a:ext cx="1524000" cy="457200"/>
          </a:xfrm>
          <a:prstGeom prst="flowChartTerminator">
            <a:avLst/>
          </a:prstGeom>
          <a:solidFill>
            <a:schemeClr val="accent1">
              <a:alpha val="3803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37" name="Object 4">
            <a:extLst>
              <a:ext uri="{FF2B5EF4-FFF2-40B4-BE49-F238E27FC236}">
                <a16:creationId xmlns:a16="http://schemas.microsoft.com/office/drawing/2014/main" id="{B1A59AA1-F75D-4870-BCB9-E22292BB33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3446463"/>
          <a:ext cx="673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Equation" r:id="rId5" imgW="254000" imgH="215900" progId="Equation.3">
                  <p:embed/>
                </p:oleObj>
              </mc:Choice>
              <mc:Fallback>
                <p:oleObj name="Equation" r:id="rId5" imgW="254000" imgH="215900" progId="Equation.3">
                  <p:embed/>
                  <p:pic>
                    <p:nvPicPr>
                      <p:cNvPr id="37" name="Object 4">
                        <a:extLst>
                          <a:ext uri="{FF2B5EF4-FFF2-40B4-BE49-F238E27FC236}">
                            <a16:creationId xmlns:a16="http://schemas.microsoft.com/office/drawing/2014/main" id="{B1A59AA1-F75D-4870-BCB9-E22292BB33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46463"/>
                        <a:ext cx="673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391EB3-9790-4E47-8F51-4399AE159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429000"/>
            <a:ext cx="44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+</a:t>
            </a: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38" name="Object 4">
            <a:extLst>
              <a:ext uri="{FF2B5EF4-FFF2-40B4-BE49-F238E27FC236}">
                <a16:creationId xmlns:a16="http://schemas.microsoft.com/office/drawing/2014/main" id="{3E5ECF77-558B-4A72-BEE0-8718D45006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3495675"/>
          <a:ext cx="706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7" imgW="266700" imgH="177800" progId="Equation.3">
                  <p:embed/>
                </p:oleObj>
              </mc:Choice>
              <mc:Fallback>
                <p:oleObj name="Equation" r:id="rId7" imgW="266700" imgH="177800" progId="Equation.3">
                  <p:embed/>
                  <p:pic>
                    <p:nvPicPr>
                      <p:cNvPr id="38" name="Object 4">
                        <a:extLst>
                          <a:ext uri="{FF2B5EF4-FFF2-40B4-BE49-F238E27FC236}">
                            <a16:creationId xmlns:a16="http://schemas.microsoft.com/office/drawing/2014/main" id="{3E5ECF77-558B-4A72-BEE0-8718D45006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495675"/>
                        <a:ext cx="706437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371CA79D-E23A-4F7A-9D8F-597A0F149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429000"/>
            <a:ext cx="44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+</a:t>
            </a: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41" name="Object 4">
            <a:extLst>
              <a:ext uri="{FF2B5EF4-FFF2-40B4-BE49-F238E27FC236}">
                <a16:creationId xmlns:a16="http://schemas.microsoft.com/office/drawing/2014/main" id="{2CA1C353-46B1-460F-9B85-D5B6CEE6E3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3429000"/>
          <a:ext cx="6731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9" imgW="254000" imgH="228600" progId="Equation.3">
                  <p:embed/>
                </p:oleObj>
              </mc:Choice>
              <mc:Fallback>
                <p:oleObj name="Equation" r:id="rId9" imgW="254000" imgH="228600" progId="Equation.3">
                  <p:embed/>
                  <p:pic>
                    <p:nvPicPr>
                      <p:cNvPr id="41" name="Object 4">
                        <a:extLst>
                          <a:ext uri="{FF2B5EF4-FFF2-40B4-BE49-F238E27FC236}">
                            <a16:creationId xmlns:a16="http://schemas.microsoft.com/office/drawing/2014/main" id="{2CA1C353-46B1-460F-9B85-D5B6CEE6E3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429000"/>
                        <a:ext cx="6731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5" grpId="0"/>
      <p:bldP spid="3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4">
            <a:extLst>
              <a:ext uri="{FF2B5EF4-FFF2-40B4-BE49-F238E27FC236}">
                <a16:creationId xmlns:a16="http://schemas.microsoft.com/office/drawing/2014/main" id="{58177E7F-343A-4AB6-9812-3A74FEF2FB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2895600"/>
          <a:ext cx="2443163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Visio" r:id="rId3" imgW="3225800" imgH="5397500" progId="Visio.Drawing.11">
                  <p:embed/>
                </p:oleObj>
              </mc:Choice>
              <mc:Fallback>
                <p:oleObj name="Visio" r:id="rId3" imgW="3225800" imgH="5397500" progId="Visio.Drawing.11">
                  <p:embed/>
                  <p:pic>
                    <p:nvPicPr>
                      <p:cNvPr id="126978" name="Object 4">
                        <a:extLst>
                          <a:ext uri="{FF2B5EF4-FFF2-40B4-BE49-F238E27FC236}">
                            <a16:creationId xmlns:a16="http://schemas.microsoft.com/office/drawing/2014/main" id="{58177E7F-343A-4AB6-9812-3A74FEF2FB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95600"/>
                        <a:ext cx="2443163" cy="296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79" name="Rectangle 16">
            <a:extLst>
              <a:ext uri="{FF2B5EF4-FFF2-40B4-BE49-F238E27FC236}">
                <a16:creationId xmlns:a16="http://schemas.microsoft.com/office/drawing/2014/main" id="{5AB98DFE-FD21-4844-B356-2BBFF078A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2124075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Karnaugh maps</a:t>
            </a:r>
          </a:p>
        </p:txBody>
      </p:sp>
      <p:sp>
        <p:nvSpPr>
          <p:cNvPr id="126980" name="TextBox 1">
            <a:extLst>
              <a:ext uri="{FF2B5EF4-FFF2-40B4-BE49-F238E27FC236}">
                <a16:creationId xmlns:a16="http://schemas.microsoft.com/office/drawing/2014/main" id="{9A523D0A-E055-43D3-95B4-46D2FD7D8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05038"/>
            <a:ext cx="5151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Simplify the logic function with K-map: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6981" name="Rectangle 23">
            <a:extLst>
              <a:ext uri="{FF2B5EF4-FFF2-40B4-BE49-F238E27FC236}">
                <a16:creationId xmlns:a16="http://schemas.microsoft.com/office/drawing/2014/main" id="{C9E411B8-41C6-426C-83A4-3841CD094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3528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6982" name="Rectangle 24">
            <a:extLst>
              <a:ext uri="{FF2B5EF4-FFF2-40B4-BE49-F238E27FC236}">
                <a16:creationId xmlns:a16="http://schemas.microsoft.com/office/drawing/2014/main" id="{CF303449-F33C-4638-91A6-B40DBD820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33337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6983" name="Rectangle 25">
            <a:extLst>
              <a:ext uri="{FF2B5EF4-FFF2-40B4-BE49-F238E27FC236}">
                <a16:creationId xmlns:a16="http://schemas.microsoft.com/office/drawing/2014/main" id="{E84B9920-134F-411F-874A-57B258524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40195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6984" name="Rectangle 26">
            <a:extLst>
              <a:ext uri="{FF2B5EF4-FFF2-40B4-BE49-F238E27FC236}">
                <a16:creationId xmlns:a16="http://schemas.microsoft.com/office/drawing/2014/main" id="{331D67CC-139A-4876-8CF0-45A49D919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396240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6985" name="Rectangle 27">
            <a:extLst>
              <a:ext uri="{FF2B5EF4-FFF2-40B4-BE49-F238E27FC236}">
                <a16:creationId xmlns:a16="http://schemas.microsoft.com/office/drawing/2014/main" id="{C5A633F1-68EE-4820-96D1-9FA8F7EAC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46291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6986" name="Rectangle 28">
            <a:extLst>
              <a:ext uri="{FF2B5EF4-FFF2-40B4-BE49-F238E27FC236}">
                <a16:creationId xmlns:a16="http://schemas.microsoft.com/office/drawing/2014/main" id="{02C64A97-CD1A-4657-8DC0-69F3A398A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464820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6987" name="Rectangle 29">
            <a:extLst>
              <a:ext uri="{FF2B5EF4-FFF2-40B4-BE49-F238E27FC236}">
                <a16:creationId xmlns:a16="http://schemas.microsoft.com/office/drawing/2014/main" id="{0F112D19-0792-4B0E-922C-0002CDE9C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52387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6988" name="Rectangle 30">
            <a:extLst>
              <a:ext uri="{FF2B5EF4-FFF2-40B4-BE49-F238E27FC236}">
                <a16:creationId xmlns:a16="http://schemas.microsoft.com/office/drawing/2014/main" id="{585E8F41-35D3-40AD-BAE0-E4447FE1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52387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6989" name="WordArt 35">
            <a:extLst>
              <a:ext uri="{FF2B5EF4-FFF2-40B4-BE49-F238E27FC236}">
                <a16:creationId xmlns:a16="http://schemas.microsoft.com/office/drawing/2014/main" id="{07C2C82F-1BE1-4316-BEF3-C83A1F7930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WordArt 36">
            <a:extLst>
              <a:ext uri="{FF2B5EF4-FFF2-40B4-BE49-F238E27FC236}">
                <a16:creationId xmlns:a16="http://schemas.microsoft.com/office/drawing/2014/main" id="{D7344397-493B-499C-9404-0A441E937B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28194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Terminator 34">
            <a:extLst>
              <a:ext uri="{FF2B5EF4-FFF2-40B4-BE49-F238E27FC236}">
                <a16:creationId xmlns:a16="http://schemas.microsoft.com/office/drawing/2014/main" id="{9840074A-0C52-410B-BCBF-97B1338FAE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47900" y="4838700"/>
            <a:ext cx="1143000" cy="609600"/>
          </a:xfrm>
          <a:prstGeom prst="flowChartTerminator">
            <a:avLst/>
          </a:prstGeom>
          <a:solidFill>
            <a:schemeClr val="accent1">
              <a:alpha val="3803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6" name="Terminator 35">
            <a:extLst>
              <a:ext uri="{FF2B5EF4-FFF2-40B4-BE49-F238E27FC236}">
                <a16:creationId xmlns:a16="http://schemas.microsoft.com/office/drawing/2014/main" id="{AB0CAE1B-613B-4857-B06E-A60FF1A03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524000" cy="457200"/>
          </a:xfrm>
          <a:prstGeom prst="flowChartTerminator">
            <a:avLst/>
          </a:prstGeom>
          <a:solidFill>
            <a:schemeClr val="accent1">
              <a:alpha val="3803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37" name="Object 4">
            <a:extLst>
              <a:ext uri="{FF2B5EF4-FFF2-40B4-BE49-F238E27FC236}">
                <a16:creationId xmlns:a16="http://schemas.microsoft.com/office/drawing/2014/main" id="{4F2D8C70-AD0B-4533-80CB-D4F28D7060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3430588"/>
          <a:ext cx="6731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Equation" r:id="rId5" imgW="254000" imgH="228600" progId="Equation.3">
                  <p:embed/>
                </p:oleObj>
              </mc:Choice>
              <mc:Fallback>
                <p:oleObj name="Equation" r:id="rId5" imgW="254000" imgH="228600" progId="Equation.3">
                  <p:embed/>
                  <p:pic>
                    <p:nvPicPr>
                      <p:cNvPr id="37" name="Object 4">
                        <a:extLst>
                          <a:ext uri="{FF2B5EF4-FFF2-40B4-BE49-F238E27FC236}">
                            <a16:creationId xmlns:a16="http://schemas.microsoft.com/office/drawing/2014/main" id="{4F2D8C70-AD0B-4533-80CB-D4F28D7060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30588"/>
                        <a:ext cx="67310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29D856-0D97-4340-8FD0-38939E489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429000"/>
            <a:ext cx="44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+</a:t>
            </a: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38" name="Object 4">
            <a:extLst>
              <a:ext uri="{FF2B5EF4-FFF2-40B4-BE49-F238E27FC236}">
                <a16:creationId xmlns:a16="http://schemas.microsoft.com/office/drawing/2014/main" id="{19C18D4A-CA0F-4153-93DA-522B6930EE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505200"/>
          <a:ext cx="6397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7" imgW="241300" imgH="165100" progId="Equation.3">
                  <p:embed/>
                </p:oleObj>
              </mc:Choice>
              <mc:Fallback>
                <p:oleObj name="Equation" r:id="rId7" imgW="241300" imgH="165100" progId="Equation.3">
                  <p:embed/>
                  <p:pic>
                    <p:nvPicPr>
                      <p:cNvPr id="38" name="Object 4">
                        <a:extLst>
                          <a:ext uri="{FF2B5EF4-FFF2-40B4-BE49-F238E27FC236}">
                            <a16:creationId xmlns:a16="http://schemas.microsoft.com/office/drawing/2014/main" id="{19C18D4A-CA0F-4153-93DA-522B6930EE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505200"/>
                        <a:ext cx="6397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6779565C-7C5E-4928-B404-41F16D3DB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429000"/>
            <a:ext cx="44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+</a:t>
            </a: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41" name="Object 4">
            <a:extLst>
              <a:ext uri="{FF2B5EF4-FFF2-40B4-BE49-F238E27FC236}">
                <a16:creationId xmlns:a16="http://schemas.microsoft.com/office/drawing/2014/main" id="{DE4B9EB2-EF13-4CDC-A03C-DEF950621D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429000"/>
          <a:ext cx="6381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9" imgW="241300" imgH="228600" progId="Equation.3">
                  <p:embed/>
                </p:oleObj>
              </mc:Choice>
              <mc:Fallback>
                <p:oleObj name="Equation" r:id="rId9" imgW="241300" imgH="228600" progId="Equation.3">
                  <p:embed/>
                  <p:pic>
                    <p:nvPicPr>
                      <p:cNvPr id="41" name="Object 4">
                        <a:extLst>
                          <a:ext uri="{FF2B5EF4-FFF2-40B4-BE49-F238E27FC236}">
                            <a16:creationId xmlns:a16="http://schemas.microsoft.com/office/drawing/2014/main" id="{DE4B9EB2-EF13-4CDC-A03C-DEF950621D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429000"/>
                        <a:ext cx="63817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elay 22">
            <a:extLst>
              <a:ext uri="{FF2B5EF4-FFF2-40B4-BE49-F238E27FC236}">
                <a16:creationId xmlns:a16="http://schemas.microsoft.com/office/drawing/2014/main" id="{F7890D1F-46F9-404B-9ED8-A1EB9F96B71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14500" y="3238500"/>
            <a:ext cx="533400" cy="609600"/>
          </a:xfrm>
          <a:prstGeom prst="flowChartDelay">
            <a:avLst/>
          </a:prstGeom>
          <a:solidFill>
            <a:schemeClr val="accent1">
              <a:alpha val="4196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0" name="Delay 39">
            <a:extLst>
              <a:ext uri="{FF2B5EF4-FFF2-40B4-BE49-F238E27FC236}">
                <a16:creationId xmlns:a16="http://schemas.microsoft.com/office/drawing/2014/main" id="{76BBFEEC-59BB-4E2D-849B-FDAC3F4ABB3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14500" y="5219700"/>
            <a:ext cx="533400" cy="609600"/>
          </a:xfrm>
          <a:prstGeom prst="flowChartDelay">
            <a:avLst/>
          </a:prstGeom>
          <a:solidFill>
            <a:schemeClr val="accent1">
              <a:alpha val="4196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7000" name="TextBox 1">
            <a:extLst>
              <a:ext uri="{FF2B5EF4-FFF2-40B4-BE49-F238E27FC236}">
                <a16:creationId xmlns:a16="http://schemas.microsoft.com/office/drawing/2014/main" id="{6B3D853C-C339-4204-9307-5182F415D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325" y="5549900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5" grpId="0"/>
      <p:bldP spid="39" grpId="0"/>
      <p:bldP spid="23" grpId="0" animBg="1"/>
      <p:bldP spid="4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55">
            <a:extLst>
              <a:ext uri="{FF2B5EF4-FFF2-40B4-BE49-F238E27FC236}">
                <a16:creationId xmlns:a16="http://schemas.microsoft.com/office/drawing/2014/main" id="{F611147D-E6F5-4B0A-8AFA-A1FEA357B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486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0051" name="Rectangle 7">
            <a:extLst>
              <a:ext uri="{FF2B5EF4-FFF2-40B4-BE49-F238E27FC236}">
                <a16:creationId xmlns:a16="http://schemas.microsoft.com/office/drawing/2014/main" id="{4E886AA2-AC8B-4431-B399-BF9443B1E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2114550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Karnaugh maps</a:t>
            </a:r>
          </a:p>
        </p:txBody>
      </p:sp>
      <p:sp>
        <p:nvSpPr>
          <p:cNvPr id="130052" name="Rectangle 9">
            <a:extLst>
              <a:ext uri="{FF2B5EF4-FFF2-40B4-BE49-F238E27FC236}">
                <a16:creationId xmlns:a16="http://schemas.microsoft.com/office/drawing/2014/main" id="{66D7B559-9D29-4F49-819D-D90E5C853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6764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Group the 1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’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 on the map and read the minimum logic.</a:t>
            </a:r>
          </a:p>
        </p:txBody>
      </p:sp>
      <p:sp>
        <p:nvSpPr>
          <p:cNvPr id="130053" name="WordArt 10">
            <a:extLst>
              <a:ext uri="{FF2B5EF4-FFF2-40B4-BE49-F238E27FC236}">
                <a16:creationId xmlns:a16="http://schemas.microsoft.com/office/drawing/2014/main" id="{BB489BAA-C1FA-41BF-A007-5E915F7003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8187" name="Text Box 11">
            <a:extLst>
              <a:ext uri="{FF2B5EF4-FFF2-40B4-BE49-F238E27FC236}">
                <a16:creationId xmlns:a16="http://schemas.microsoft.com/office/drawing/2014/main" id="{2658DD5D-2F35-4C83-8D84-204762506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667000"/>
            <a:ext cx="4114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1.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Group the 1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’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 into two separate groups as indicated.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Read each group by eliminating any variable that changes across a boundary. </a:t>
            </a:r>
          </a:p>
        </p:txBody>
      </p:sp>
      <p:grpSp>
        <p:nvGrpSpPr>
          <p:cNvPr id="178204" name="Group 28">
            <a:extLst>
              <a:ext uri="{FF2B5EF4-FFF2-40B4-BE49-F238E27FC236}">
                <a16:creationId xmlns:a16="http://schemas.microsoft.com/office/drawing/2014/main" id="{6F727F1E-1B7F-4E2F-8184-FEAB3FB575CD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4343400"/>
            <a:ext cx="4267200" cy="762000"/>
            <a:chOff x="2688" y="2736"/>
            <a:chExt cx="2688" cy="480"/>
          </a:xfrm>
        </p:grpSpPr>
        <p:sp>
          <p:nvSpPr>
            <p:cNvPr id="130083" name="Text Box 15">
              <a:extLst>
                <a:ext uri="{FF2B5EF4-FFF2-40B4-BE49-F238E27FC236}">
                  <a16:creationId xmlns:a16="http://schemas.microsoft.com/office/drawing/2014/main" id="{894C9A50-0833-4F3F-931F-507847534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736"/>
              <a:ext cx="268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8001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2573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7145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1717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AutoNum type="arabicPeriod" startAt="3"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The upper (yellow) group is read as </a:t>
              </a:r>
              <a:r>
                <a:rPr kumimoji="0" lang="en-US" altLang="zh-CN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AD.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0084" name="Line 13">
              <a:extLst>
                <a:ext uri="{FF2B5EF4-FFF2-40B4-BE49-F238E27FC236}">
                  <a16:creationId xmlns:a16="http://schemas.microsoft.com/office/drawing/2014/main" id="{19D07721-B472-4325-8DF6-90651961E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0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085" name="Line 14">
              <a:extLst>
                <a:ext uri="{FF2B5EF4-FFF2-40B4-BE49-F238E27FC236}">
                  <a16:creationId xmlns:a16="http://schemas.microsoft.com/office/drawing/2014/main" id="{F7DB7C68-B584-4724-A00A-0335714B71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4" y="30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78192" name="WordArt 16">
            <a:extLst>
              <a:ext uri="{FF2B5EF4-FFF2-40B4-BE49-F238E27FC236}">
                <a16:creationId xmlns:a16="http://schemas.microsoft.com/office/drawing/2014/main" id="{811BBEE7-0E64-4FAF-BBD4-10DC7B7CBC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22098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8194" name="Text Box 18">
            <a:extLst>
              <a:ext uri="{FF2B5EF4-FFF2-40B4-BE49-F238E27FC236}">
                <a16:creationId xmlns:a16="http://schemas.microsoft.com/office/drawing/2014/main" id="{D0DCE739-A5FF-450C-B456-353C18135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029200"/>
            <a:ext cx="403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lower (green) group is read as 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AD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0058" name="Object 20">
            <a:extLst>
              <a:ext uri="{FF2B5EF4-FFF2-40B4-BE49-F238E27FC236}">
                <a16:creationId xmlns:a16="http://schemas.microsoft.com/office/drawing/2014/main" id="{B6B49585-9041-4858-B990-300C2D8908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2590800"/>
          <a:ext cx="3124200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CorelDRAW" r:id="rId5" imgW="1854200" imgH="1752600" progId="CorelDRAW.Graphic.13">
                  <p:embed/>
                </p:oleObj>
              </mc:Choice>
              <mc:Fallback>
                <p:oleObj name="CorelDRAW" r:id="rId5" imgW="1854200" imgH="1752600" progId="CorelDRAW.Graphic.13">
                  <p:embed/>
                  <p:pic>
                    <p:nvPicPr>
                      <p:cNvPr id="130058" name="Object 20">
                        <a:extLst>
                          <a:ext uri="{FF2B5EF4-FFF2-40B4-BE49-F238E27FC236}">
                            <a16:creationId xmlns:a16="http://schemas.microsoft.com/office/drawing/2014/main" id="{B6B49585-9041-4858-B990-300C2D8908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3124200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7" name="Object 21">
            <a:extLst>
              <a:ext uri="{FF2B5EF4-FFF2-40B4-BE49-F238E27FC236}">
                <a16:creationId xmlns:a16="http://schemas.microsoft.com/office/drawing/2014/main" id="{923927EC-6839-4033-81E4-394ABDB236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2590800"/>
          <a:ext cx="3124200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CorelDRAW" r:id="rId7" imgW="1854200" imgH="1752600" progId="CorelDRAW.Graphic.13">
                  <p:embed/>
                </p:oleObj>
              </mc:Choice>
              <mc:Fallback>
                <p:oleObj name="CorelDRAW" r:id="rId7" imgW="1854200" imgH="1752600" progId="CorelDRAW.Graphic.13">
                  <p:embed/>
                  <p:pic>
                    <p:nvPicPr>
                      <p:cNvPr id="178197" name="Object 21">
                        <a:extLst>
                          <a:ext uri="{FF2B5EF4-FFF2-40B4-BE49-F238E27FC236}">
                            <a16:creationId xmlns:a16="http://schemas.microsoft.com/office/drawing/2014/main" id="{923927EC-6839-4033-81E4-394ABDB236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3124200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8203" name="Group 27">
            <a:extLst>
              <a:ext uri="{FF2B5EF4-FFF2-40B4-BE49-F238E27FC236}">
                <a16:creationId xmlns:a16="http://schemas.microsoft.com/office/drawing/2014/main" id="{41493F5F-2232-440D-89E4-A710C7A80AF0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1981200" cy="457200"/>
            <a:chOff x="2688" y="3600"/>
            <a:chExt cx="1248" cy="288"/>
          </a:xfrm>
        </p:grpSpPr>
        <p:sp>
          <p:nvSpPr>
            <p:cNvPr id="130080" name="Text Box 23">
              <a:extLst>
                <a:ext uri="{FF2B5EF4-FFF2-40B4-BE49-F238E27FC236}">
                  <a16:creationId xmlns:a16="http://schemas.microsoft.com/office/drawing/2014/main" id="{153BF580-A0D0-4C03-ABC8-267C4C831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600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X = AD +AD</a:t>
              </a:r>
            </a:p>
          </p:txBody>
        </p:sp>
        <p:sp>
          <p:nvSpPr>
            <p:cNvPr id="130081" name="Line 24">
              <a:extLst>
                <a:ext uri="{FF2B5EF4-FFF2-40B4-BE49-F238E27FC236}">
                  <a16:creationId xmlns:a16="http://schemas.microsoft.com/office/drawing/2014/main" id="{5A6DD449-E4DB-4A3B-BB7E-0D7E49CA9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648"/>
              <a:ext cx="96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082" name="Line 25">
              <a:extLst>
                <a:ext uri="{FF2B5EF4-FFF2-40B4-BE49-F238E27FC236}">
                  <a16:creationId xmlns:a16="http://schemas.microsoft.com/office/drawing/2014/main" id="{05C8A80C-63A1-4353-BB82-E72EFA682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648"/>
              <a:ext cx="96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78232" name="Group 56">
            <a:extLst>
              <a:ext uri="{FF2B5EF4-FFF2-40B4-BE49-F238E27FC236}">
                <a16:creationId xmlns:a16="http://schemas.microsoft.com/office/drawing/2014/main" id="{C7A26F8F-C169-4376-83BB-195CF80CF87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19400"/>
            <a:ext cx="2851150" cy="2722563"/>
            <a:chOff x="192" y="1776"/>
            <a:chExt cx="1796" cy="1715"/>
          </a:xfrm>
        </p:grpSpPr>
        <p:sp>
          <p:nvSpPr>
            <p:cNvPr id="130073" name="Line 40">
              <a:extLst>
                <a:ext uri="{FF2B5EF4-FFF2-40B4-BE49-F238E27FC236}">
                  <a16:creationId xmlns:a16="http://schemas.microsoft.com/office/drawing/2014/main" id="{7769EE61-0B5B-4249-8F3D-D130ECA1D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904"/>
              <a:ext cx="1316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074" name="Oval 41">
              <a:extLst>
                <a:ext uri="{FF2B5EF4-FFF2-40B4-BE49-F238E27FC236}">
                  <a16:creationId xmlns:a16="http://schemas.microsoft.com/office/drawing/2014/main" id="{A0602944-29AF-435E-9B7A-3AA947737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2640"/>
              <a:ext cx="140" cy="48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0075" name="Text Box 42">
              <a:extLst>
                <a:ext uri="{FF2B5EF4-FFF2-40B4-BE49-F238E27FC236}">
                  <a16:creationId xmlns:a16="http://schemas.microsoft.com/office/drawing/2014/main" id="{DF6B644E-F872-40F8-B872-3CFA04C9D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08"/>
              <a:ext cx="576" cy="179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</a:t>
              </a: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changes</a:t>
              </a:r>
            </a:p>
          </p:txBody>
        </p:sp>
        <p:sp>
          <p:nvSpPr>
            <p:cNvPr id="130076" name="Text Box 43">
              <a:extLst>
                <a:ext uri="{FF2B5EF4-FFF2-40B4-BE49-F238E27FC236}">
                  <a16:creationId xmlns:a16="http://schemas.microsoft.com/office/drawing/2014/main" id="{8FA652CE-8680-4A55-B89D-3CB6EB07A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312"/>
              <a:ext cx="576" cy="179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 </a:t>
              </a: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changes</a:t>
              </a:r>
            </a:p>
          </p:txBody>
        </p:sp>
        <p:sp>
          <p:nvSpPr>
            <p:cNvPr id="130077" name="Oval 45">
              <a:extLst>
                <a:ext uri="{FF2B5EF4-FFF2-40B4-BE49-F238E27FC236}">
                  <a16:creationId xmlns:a16="http://schemas.microsoft.com/office/drawing/2014/main" id="{186BC084-80B2-44E4-A260-6970E5CCE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776"/>
              <a:ext cx="108" cy="144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0078" name="Oval 49">
              <a:extLst>
                <a:ext uri="{FF2B5EF4-FFF2-40B4-BE49-F238E27FC236}">
                  <a16:creationId xmlns:a16="http://schemas.microsoft.com/office/drawing/2014/main" id="{6F015BB5-40E4-4ABD-8269-71C9B07B1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776"/>
              <a:ext cx="120" cy="144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0079" name="Line 50">
              <a:extLst>
                <a:ext uri="{FF2B5EF4-FFF2-40B4-BE49-F238E27FC236}">
                  <a16:creationId xmlns:a16="http://schemas.microsoft.com/office/drawing/2014/main" id="{BD7C6768-A6F1-4468-8E86-9AE0FC11FE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2400"/>
              <a:ext cx="0" cy="91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78230" name="Group 54">
            <a:extLst>
              <a:ext uri="{FF2B5EF4-FFF2-40B4-BE49-F238E27FC236}">
                <a16:creationId xmlns:a16="http://schemas.microsoft.com/office/drawing/2014/main" id="{F14904CD-EB0E-4A09-96BF-EF9888611F4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09800"/>
            <a:ext cx="3149600" cy="1847850"/>
            <a:chOff x="240" y="1392"/>
            <a:chExt cx="1984" cy="1164"/>
          </a:xfrm>
        </p:grpSpPr>
        <p:sp>
          <p:nvSpPr>
            <p:cNvPr id="130063" name="Line 29">
              <a:extLst>
                <a:ext uri="{FF2B5EF4-FFF2-40B4-BE49-F238E27FC236}">
                  <a16:creationId xmlns:a16="http://schemas.microsoft.com/office/drawing/2014/main" id="{079E89EE-CD3F-4947-9F76-C65D838D1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256"/>
              <a:ext cx="48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064" name="Oval 30">
              <a:extLst>
                <a:ext uri="{FF2B5EF4-FFF2-40B4-BE49-F238E27FC236}">
                  <a16:creationId xmlns:a16="http://schemas.microsoft.com/office/drawing/2014/main" id="{660DFB85-92E8-43EB-BC38-27B6F18F2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016"/>
              <a:ext cx="144" cy="48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0065" name="Text Box 31">
              <a:extLst>
                <a:ext uri="{FF2B5EF4-FFF2-40B4-BE49-F238E27FC236}">
                  <a16:creationId xmlns:a16="http://schemas.microsoft.com/office/drawing/2014/main" id="{8C421999-A2E2-400B-A9E0-D78A41230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160"/>
              <a:ext cx="576" cy="17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</a:t>
              </a: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changes</a:t>
              </a:r>
            </a:p>
          </p:txBody>
        </p:sp>
        <p:sp>
          <p:nvSpPr>
            <p:cNvPr id="130066" name="Text Box 32">
              <a:extLst>
                <a:ext uri="{FF2B5EF4-FFF2-40B4-BE49-F238E27FC236}">
                  <a16:creationId xmlns:a16="http://schemas.microsoft.com/office/drawing/2014/main" id="{E6B6B9E4-6A3D-40AC-A501-FF4A9CA45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392"/>
              <a:ext cx="816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</a:t>
              </a: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changes across outer boundary</a:t>
              </a:r>
            </a:p>
          </p:txBody>
        </p:sp>
        <p:sp>
          <p:nvSpPr>
            <p:cNvPr id="130067" name="Oval 33">
              <a:extLst>
                <a:ext uri="{FF2B5EF4-FFF2-40B4-BE49-F238E27FC236}">
                  <a16:creationId xmlns:a16="http://schemas.microsoft.com/office/drawing/2014/main" id="{540F867E-DF6E-4F5C-8931-F8773EF4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776"/>
              <a:ext cx="96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0068" name="Oval 34">
              <a:extLst>
                <a:ext uri="{FF2B5EF4-FFF2-40B4-BE49-F238E27FC236}">
                  <a16:creationId xmlns:a16="http://schemas.microsoft.com/office/drawing/2014/main" id="{32737EA1-E182-46B5-93D6-3FB016E9F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1772"/>
              <a:ext cx="108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0069" name="Line 35">
              <a:extLst>
                <a:ext uri="{FF2B5EF4-FFF2-40B4-BE49-F238E27FC236}">
                  <a16:creationId xmlns:a16="http://schemas.microsoft.com/office/drawing/2014/main" id="{C1781C70-ACD4-4412-A0B9-DDC516A82D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680"/>
              <a:ext cx="41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070" name="Line 36">
              <a:extLst>
                <a:ext uri="{FF2B5EF4-FFF2-40B4-BE49-F238E27FC236}">
                  <a16:creationId xmlns:a16="http://schemas.microsoft.com/office/drawing/2014/main" id="{8E81055D-7D54-4CCA-BE68-9AD3AF391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8" y="1680"/>
              <a:ext cx="8" cy="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071" name="Line 37">
              <a:extLst>
                <a:ext uri="{FF2B5EF4-FFF2-40B4-BE49-F238E27FC236}">
                  <a16:creationId xmlns:a16="http://schemas.microsoft.com/office/drawing/2014/main" id="{CF065DB8-7EF0-4BC6-A060-3E3B19BC6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2" y="1836"/>
              <a:ext cx="0" cy="7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072" name="Line 53">
              <a:extLst>
                <a:ext uri="{FF2B5EF4-FFF2-40B4-BE49-F238E27FC236}">
                  <a16:creationId xmlns:a16="http://schemas.microsoft.com/office/drawing/2014/main" id="{FA41C0D6-2C0E-4776-9E94-C8B2D18B38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4" y="1784"/>
              <a:ext cx="0" cy="7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8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8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7" grpId="0" build="p"/>
      <p:bldP spid="17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4">
            <a:extLst>
              <a:ext uri="{FF2B5EF4-FFF2-40B4-BE49-F238E27FC236}">
                <a16:creationId xmlns:a16="http://schemas.microsoft.com/office/drawing/2014/main" id="{7BE34BEA-D830-4D0B-B463-BC0580266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741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39A4DB3-45A7-46F1-A915-C9DD6A84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229600" cy="403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1545418-EDAC-44DE-845A-211A5FCE5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32" y="773200"/>
            <a:ext cx="7574936" cy="5311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1A07E7C-79BA-4256-BBE4-7597AECB006C}"/>
              </a:ext>
            </a:extLst>
          </p:cNvPr>
          <p:cNvSpPr/>
          <p:nvPr/>
        </p:nvSpPr>
        <p:spPr>
          <a:xfrm>
            <a:off x="1116874" y="1869439"/>
            <a:ext cx="6910252" cy="4215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6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3A78C95-8C9F-486F-9BA3-CC4BDD004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7" y="0"/>
            <a:ext cx="7076523" cy="677523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5279D54-E159-42D7-B85E-2B95EF873D53}"/>
              </a:ext>
            </a:extLst>
          </p:cNvPr>
          <p:cNvSpPr/>
          <p:nvPr/>
        </p:nvSpPr>
        <p:spPr>
          <a:xfrm>
            <a:off x="1116874" y="1137919"/>
            <a:ext cx="6818086" cy="5637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12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>
            <a:extLst>
              <a:ext uri="{FF2B5EF4-FFF2-40B4-BE49-F238E27FC236}">
                <a16:creationId xmlns:a16="http://schemas.microsoft.com/office/drawing/2014/main" id="{4DF1AD41-C91C-4032-8A63-B2848A61B44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0600" y="1752600"/>
            <a:ext cx="7010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Don</a:t>
            </a:r>
            <a:r>
              <a:rPr lang="fr-FR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 Care Terms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cs typeface="ヒラギノ角ゴ Pro W3"/>
            </a:endParaRPr>
          </a:p>
          <a:p>
            <a:pPr lvl="1" eaLnBrk="1" hangingPunct="1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Some input combinations may never appear</a:t>
            </a:r>
          </a:p>
          <a:p>
            <a:pPr lvl="1" eaLnBrk="1" hangingPunct="1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BCD input never produce “1100”</a:t>
            </a:r>
          </a:p>
          <a:p>
            <a:pPr lvl="1" eaLnBrk="1" hangingPunct="1"/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How to handle Don’t Care Terms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cs typeface="ヒラギノ角ゴ Pro W3"/>
            </a:endParaRPr>
          </a:p>
          <a:p>
            <a:pPr lvl="1" eaLnBrk="1" hangingPunct="1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May be treated as 1, or 0</a:t>
            </a:r>
          </a:p>
          <a:p>
            <a:pPr lvl="1" eaLnBrk="1" hangingPunct="1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Often decisions are tend to result in simpler logic 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2099" name="Rectangle 4">
            <a:extLst>
              <a:ext uri="{FF2B5EF4-FFF2-40B4-BE49-F238E27FC236}">
                <a16:creationId xmlns:a16="http://schemas.microsoft.com/office/drawing/2014/main" id="{C9296A3A-710C-4A5D-A250-69B87C1F3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5572125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Simplifying functions with don’t care terms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490" name="Group 258">
            <a:extLst>
              <a:ext uri="{FF2B5EF4-FFF2-40B4-BE49-F238E27FC236}">
                <a16:creationId xmlns:a16="http://schemas.microsoft.com/office/drawing/2014/main" id="{59443A3B-1724-4FFA-9BD4-90EE9CE909BB}"/>
              </a:ext>
            </a:extLst>
          </p:cNvPr>
          <p:cNvGraphicFramePr>
            <a:graphicFrameLocks noGrp="1"/>
          </p:cNvGraphicFramePr>
          <p:nvPr/>
        </p:nvGraphicFramePr>
        <p:xfrm>
          <a:off x="1042988" y="1700213"/>
          <a:ext cx="2424112" cy="4948243"/>
        </p:xfrm>
        <a:graphic>
          <a:graphicData uri="http://schemas.openxmlformats.org/drawingml/2006/table">
            <a:tbl>
              <a:tblPr/>
              <a:tblGrid>
                <a:gridCol w="33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26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Input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Output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X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26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X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95491" name="Object 259">
            <a:extLst>
              <a:ext uri="{FF2B5EF4-FFF2-40B4-BE49-F238E27FC236}">
                <a16:creationId xmlns:a16="http://schemas.microsoft.com/office/drawing/2014/main" id="{AED992CC-8253-4B30-BAD9-12B4F0D36E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1600200"/>
          <a:ext cx="3895725" cy="337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Visio" r:id="rId3" imgW="4025900" imgH="3594100" progId="Visio.Drawing.11">
                  <p:embed/>
                </p:oleObj>
              </mc:Choice>
              <mc:Fallback>
                <p:oleObj name="Visio" r:id="rId3" imgW="4025900" imgH="3594100" progId="Visio.Drawing.11">
                  <p:embed/>
                  <p:pic>
                    <p:nvPicPr>
                      <p:cNvPr id="95491" name="Object 259">
                        <a:extLst>
                          <a:ext uri="{FF2B5EF4-FFF2-40B4-BE49-F238E27FC236}">
                            <a16:creationId xmlns:a16="http://schemas.microsoft.com/office/drawing/2014/main" id="{AED992CC-8253-4B30-BAD9-12B4F0D36E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600200"/>
                        <a:ext cx="3895725" cy="337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492" name="AutoShape 260">
            <a:extLst>
              <a:ext uri="{FF2B5EF4-FFF2-40B4-BE49-F238E27FC236}">
                <a16:creationId xmlns:a16="http://schemas.microsoft.com/office/drawing/2014/main" id="{AC375BA1-BEE1-4A82-B44D-ED4DC070C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2825" y="2333625"/>
            <a:ext cx="503238" cy="1152525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5493" name="AutoShape 261">
            <a:extLst>
              <a:ext uri="{FF2B5EF4-FFF2-40B4-BE49-F238E27FC236}">
                <a16:creationId xmlns:a16="http://schemas.microsoft.com/office/drawing/2014/main" id="{E077F72A-1570-4752-BD0C-A675E5CBB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3641725"/>
            <a:ext cx="503237" cy="503238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3211" name="Rectangle 4">
            <a:extLst>
              <a:ext uri="{FF2B5EF4-FFF2-40B4-BE49-F238E27FC236}">
                <a16:creationId xmlns:a16="http://schemas.microsoft.com/office/drawing/2014/main" id="{16834D03-F0CF-4F42-9001-3EDC6A40F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5572125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Simplifying functions with don’t care terms</a:t>
            </a:r>
          </a:p>
        </p:txBody>
      </p:sp>
      <p:sp>
        <p:nvSpPr>
          <p:cNvPr id="109659" name="TextBox 1">
            <a:extLst>
              <a:ext uri="{FF2B5EF4-FFF2-40B4-BE49-F238E27FC236}">
                <a16:creationId xmlns:a16="http://schemas.microsoft.com/office/drawing/2014/main" id="{A42FEB12-C529-4245-A551-A647A60D2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3" y="4953000"/>
            <a:ext cx="314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Treating the ‘X’s as ‘0’s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611869AE-14F4-42BC-BAD1-143DB2C5A3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5562600"/>
          <a:ext cx="1211263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5" imgW="457200" imgH="228600" progId="Equation.3">
                  <p:embed/>
                </p:oleObj>
              </mc:Choice>
              <mc:Fallback>
                <p:oleObj name="Equation" r:id="rId5" imgW="457200" imgH="228600" progId="Equation.3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611869AE-14F4-42BC-BAD1-143DB2C5A3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562600"/>
                        <a:ext cx="1211263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614765A7-A263-4B52-B26F-EE4BFE9C11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5638800"/>
          <a:ext cx="9413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7" imgW="355600" imgH="203200" progId="Equation.3">
                  <p:embed/>
                </p:oleObj>
              </mc:Choice>
              <mc:Fallback>
                <p:oleObj name="Equation" r:id="rId7" imgW="355600" imgH="203200" progId="Equation.3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614765A7-A263-4B52-B26F-EE4BFE9C11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638800"/>
                        <a:ext cx="94138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91A155-2D20-4DE3-99CF-649C65637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562600"/>
            <a:ext cx="44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+</a:t>
            </a: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9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9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92" grpId="0" animBg="1"/>
      <p:bldP spid="95493" grpId="0" animBg="1"/>
      <p:bldP spid="109659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3" name="Group 3">
            <a:extLst>
              <a:ext uri="{FF2B5EF4-FFF2-40B4-BE49-F238E27FC236}">
                <a16:creationId xmlns:a16="http://schemas.microsoft.com/office/drawing/2014/main" id="{4BC3CE00-25B2-4AE8-88BF-B2F989100387}"/>
              </a:ext>
            </a:extLst>
          </p:cNvPr>
          <p:cNvGraphicFramePr>
            <a:graphicFrameLocks noGrp="1"/>
          </p:cNvGraphicFramePr>
          <p:nvPr/>
        </p:nvGraphicFramePr>
        <p:xfrm>
          <a:off x="1042988" y="1700213"/>
          <a:ext cx="2424112" cy="4948243"/>
        </p:xfrm>
        <a:graphic>
          <a:graphicData uri="http://schemas.openxmlformats.org/drawingml/2006/table">
            <a:tbl>
              <a:tblPr/>
              <a:tblGrid>
                <a:gridCol w="33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26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Input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Output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X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26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5" marB="46805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X</a:t>
                      </a:r>
                    </a:p>
                  </a:txBody>
                  <a:tcPr marL="90000" marR="90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34232" name="Object 96">
            <a:extLst>
              <a:ext uri="{FF2B5EF4-FFF2-40B4-BE49-F238E27FC236}">
                <a16:creationId xmlns:a16="http://schemas.microsoft.com/office/drawing/2014/main" id="{C6C0E592-3254-4AC2-8512-29BDB8CB0E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1676400"/>
          <a:ext cx="3895725" cy="337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Visio" r:id="rId3" imgW="4025900" imgH="3594100" progId="Visio.Drawing.11">
                  <p:embed/>
                </p:oleObj>
              </mc:Choice>
              <mc:Fallback>
                <p:oleObj name="Visio" r:id="rId3" imgW="4025900" imgH="3594100" progId="Visio.Drawing.11">
                  <p:embed/>
                  <p:pic>
                    <p:nvPicPr>
                      <p:cNvPr id="134232" name="Object 96">
                        <a:extLst>
                          <a:ext uri="{FF2B5EF4-FFF2-40B4-BE49-F238E27FC236}">
                            <a16:creationId xmlns:a16="http://schemas.microsoft.com/office/drawing/2014/main" id="{C6C0E592-3254-4AC2-8512-29BDB8CB0E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76400"/>
                        <a:ext cx="3895725" cy="337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77" name="AutoShape 97">
            <a:extLst>
              <a:ext uri="{FF2B5EF4-FFF2-40B4-BE49-F238E27FC236}">
                <a16:creationId xmlns:a16="http://schemas.microsoft.com/office/drawing/2014/main" id="{0106E2A6-CE98-4EC2-8607-E7C6C4AFC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0" y="2409825"/>
            <a:ext cx="1223963" cy="2447925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7378" name="AutoShape 98">
            <a:extLst>
              <a:ext uri="{FF2B5EF4-FFF2-40B4-BE49-F238E27FC236}">
                <a16:creationId xmlns:a16="http://schemas.microsoft.com/office/drawing/2014/main" id="{EB45B08F-96AD-4B61-AF43-E57C5D7F9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238" y="3717925"/>
            <a:ext cx="1135062" cy="503238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4235" name="Rectangle 4">
            <a:extLst>
              <a:ext uri="{FF2B5EF4-FFF2-40B4-BE49-F238E27FC236}">
                <a16:creationId xmlns:a16="http://schemas.microsoft.com/office/drawing/2014/main" id="{A666CE81-4B12-43DD-A771-2E34F4AB9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5572125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Simplifying functions with don’t care terms</a:t>
            </a:r>
          </a:p>
        </p:txBody>
      </p:sp>
      <p:sp>
        <p:nvSpPr>
          <p:cNvPr id="134236" name="TextBox 7">
            <a:extLst>
              <a:ext uri="{FF2B5EF4-FFF2-40B4-BE49-F238E27FC236}">
                <a16:creationId xmlns:a16="http://schemas.microsoft.com/office/drawing/2014/main" id="{98311722-2238-4879-BA3B-0FB6CC462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213" y="5100638"/>
            <a:ext cx="302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Treating the ‘X’ as ‘1’s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53E8275E-7E28-4730-9E54-B3467281EF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1550" y="5629275"/>
          <a:ext cx="9429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5" imgW="355600" imgH="177800" progId="Equation.3">
                  <p:embed/>
                </p:oleObj>
              </mc:Choice>
              <mc:Fallback>
                <p:oleObj name="Equation" r:id="rId5" imgW="355600" imgH="177800" progId="Equation.3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53E8275E-7E28-4730-9E54-B3467281EF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5629275"/>
                        <a:ext cx="9429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B1CC997A-1610-4208-B391-62D1244775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5583238"/>
          <a:ext cx="4048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7" imgW="152400" imgH="165100" progId="Equation.3">
                  <p:embed/>
                </p:oleObj>
              </mc:Choice>
              <mc:Fallback>
                <p:oleObj name="Equation" r:id="rId7" imgW="152400" imgH="165100" progId="Equation.3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B1CC997A-1610-4208-B391-62D1244775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583238"/>
                        <a:ext cx="40481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A219A3F-6EAD-450C-A197-FD39AAA5D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486400"/>
            <a:ext cx="44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+</a:t>
            </a:r>
            <a:endParaRPr kumimoji="1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9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77" grpId="0" animBg="1"/>
      <p:bldP spid="97378" grpId="0" animBg="1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E40EE6D-93AD-4FC3-A04A-593CB9F59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0"/>
            <a:ext cx="7051039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09EE71E-0A8A-47EE-BF3E-EDC5C8D206CC}"/>
              </a:ext>
            </a:extLst>
          </p:cNvPr>
          <p:cNvSpPr/>
          <p:nvPr/>
        </p:nvSpPr>
        <p:spPr>
          <a:xfrm>
            <a:off x="1289594" y="3220719"/>
            <a:ext cx="6818086" cy="3556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C2C21F4-52F9-43EC-92A1-F62842F4B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39" y="6193727"/>
            <a:ext cx="2316681" cy="4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D52066E9-AA3F-491A-9AB6-04B4BEC5D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02" y="932858"/>
            <a:ext cx="3446777" cy="46166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FF99"/>
                </a:solidFill>
              </a:rPr>
              <a:t>5-variable Karnaugh map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0DDDB1-C9B1-4807-8DBA-A8EF3D664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93" y="1788413"/>
            <a:ext cx="6083613" cy="34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359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1ACB731-0972-4B64-A5C1-2650E73A0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77" y="892725"/>
            <a:ext cx="3978156" cy="519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629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B90E7C-D383-4409-81FA-40F9D240A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1" y="470282"/>
            <a:ext cx="8283658" cy="13640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B909FF-40B4-4C30-9434-CEAA43C3D6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2"/>
          <a:stretch/>
        </p:blipFill>
        <p:spPr>
          <a:xfrm>
            <a:off x="1356689" y="1915623"/>
            <a:ext cx="6655197" cy="428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7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1">
            <a:extLst>
              <a:ext uri="{FF2B5EF4-FFF2-40B4-BE49-F238E27FC236}">
                <a16:creationId xmlns:a16="http://schemas.microsoft.com/office/drawing/2014/main" id="{E42F7D7B-C5AC-4850-B47D-74E312D4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E77E7D-D555-4C10-BC14-A254B38F1B69}" type="slidenum">
              <a:rPr lang="zh-CN" altLang="en-US" sz="1200">
                <a:solidFill>
                  <a:srgbClr val="045C75"/>
                </a:solidFill>
              </a:rPr>
              <a:pPr/>
              <a:t>59</a:t>
            </a:fld>
            <a:endParaRPr lang="en-US" altLang="zh-CN" sz="1200">
              <a:solidFill>
                <a:srgbClr val="045C75"/>
              </a:solidFill>
            </a:endParaRPr>
          </a:p>
        </p:txBody>
      </p:sp>
      <p:pic>
        <p:nvPicPr>
          <p:cNvPr id="59395" name="Picture 1">
            <a:extLst>
              <a:ext uri="{FF2B5EF4-FFF2-40B4-BE49-F238E27FC236}">
                <a16:creationId xmlns:a16="http://schemas.microsoft.com/office/drawing/2014/main" id="{8C80EBCB-D685-43E5-90F7-18D057399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4983"/>
            <a:ext cx="79438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>
            <a:extLst>
              <a:ext uri="{FF2B5EF4-FFF2-40B4-BE49-F238E27FC236}">
                <a16:creationId xmlns:a16="http://schemas.microsoft.com/office/drawing/2014/main" id="{A1665012-F75A-415F-AF80-6E5961DA6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2581275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SOP Standard form</a:t>
            </a:r>
          </a:p>
        </p:txBody>
      </p:sp>
      <p:sp>
        <p:nvSpPr>
          <p:cNvPr id="52227" name="Text Box 5">
            <a:extLst>
              <a:ext uri="{FF2B5EF4-FFF2-40B4-BE49-F238E27FC236}">
                <a16:creationId xmlns:a16="http://schemas.microsoft.com/office/drawing/2014/main" id="{F1F2A89C-4B26-4E86-B21D-8088D3DDE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76400"/>
            <a:ext cx="754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 Logic Converter in Multisim can convert a circuit into standard SOP form. </a:t>
            </a:r>
          </a:p>
        </p:txBody>
      </p:sp>
      <p:sp>
        <p:nvSpPr>
          <p:cNvPr id="135175" name="WordArt 7">
            <a:extLst>
              <a:ext uri="{FF2B5EF4-FFF2-40B4-BE49-F238E27FC236}">
                <a16:creationId xmlns:a16="http://schemas.microsoft.com/office/drawing/2014/main" id="{A31E77E8-DB20-446F-9FDF-0F783E1138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5146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Example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5176" name="WordArt 8">
            <a:extLst>
              <a:ext uri="{FF2B5EF4-FFF2-40B4-BE49-F238E27FC236}">
                <a16:creationId xmlns:a16="http://schemas.microsoft.com/office/drawing/2014/main" id="{BE2B18D6-1169-4823-88C3-7CFD9047EB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7800" y="33528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rPr>
              <a:t>Solution</a:t>
            </a:r>
            <a:endParaRPr kumimoji="0" lang="zh-CN" altLang="en-US" sz="2800" b="0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5182" name="Text Box 14">
            <a:extLst>
              <a:ext uri="{FF2B5EF4-FFF2-40B4-BE49-F238E27FC236}">
                <a16:creationId xmlns:a16="http://schemas.microsoft.com/office/drawing/2014/main" id="{EA0B9CFA-8EBA-4105-8B45-1103DBCEC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810000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Click the truth table to logic button on the Logic Converter.</a:t>
            </a:r>
          </a:p>
        </p:txBody>
      </p:sp>
      <p:sp>
        <p:nvSpPr>
          <p:cNvPr id="135195" name="Text Box 27">
            <a:extLst>
              <a:ext uri="{FF2B5EF4-FFF2-40B4-BE49-F238E27FC236}">
                <a16:creationId xmlns:a16="http://schemas.microsoft.com/office/drawing/2014/main" id="{32D36305-E2E6-4BDE-9978-426F5EDB0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38400"/>
            <a:ext cx="571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Use Multisim to view the logic for the circuit in standard SOP form.</a:t>
            </a:r>
          </a:p>
        </p:txBody>
      </p:sp>
      <p:pic>
        <p:nvPicPr>
          <p:cNvPr id="135196" name="Picture 28">
            <a:extLst>
              <a:ext uri="{FF2B5EF4-FFF2-40B4-BE49-F238E27FC236}">
                <a16:creationId xmlns:a16="http://schemas.microsoft.com/office/drawing/2014/main" id="{B65C5D66-B18D-4329-B2DA-392F97D8E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448627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97" name="Picture 29">
            <a:extLst>
              <a:ext uri="{FF2B5EF4-FFF2-40B4-BE49-F238E27FC236}">
                <a16:creationId xmlns:a16="http://schemas.microsoft.com/office/drawing/2014/main" id="{066C9BB9-97BD-49E5-ABF6-E3CE786FB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20574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98" name="Text Box 30">
            <a:extLst>
              <a:ext uri="{FF2B5EF4-FFF2-40B4-BE49-F238E27FC236}">
                <a16:creationId xmlns:a16="http://schemas.microsoft.com/office/drawing/2014/main" id="{C109C5CE-75B1-40D1-B6C4-020CE6E3D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0292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See next slide…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2" grpId="0"/>
      <p:bldP spid="135195" grpId="0"/>
      <p:bldP spid="13519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7DC169-7863-4C87-9D95-894EEE4552E7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946275"/>
          <a:ext cx="7704135" cy="3095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6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6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6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0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60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000</a:t>
                      </a:r>
                      <a:endParaRPr lang="zh-CN" altLang="en-US" sz="2800" b="1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001</a:t>
                      </a:r>
                      <a:endParaRPr lang="zh-CN" altLang="en-US" sz="2800" b="1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011</a:t>
                      </a:r>
                      <a:endParaRPr lang="zh-CN" altLang="en-US" sz="2800" b="1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010</a:t>
                      </a:r>
                      <a:endParaRPr lang="zh-CN" altLang="en-US" sz="2800" b="1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110</a:t>
                      </a:r>
                      <a:endParaRPr lang="zh-CN" altLang="en-US" sz="2800" b="1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111</a:t>
                      </a:r>
                      <a:endParaRPr lang="zh-CN" altLang="en-US" sz="2800" b="1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101</a:t>
                      </a:r>
                      <a:endParaRPr lang="zh-CN" altLang="en-US" sz="2800" b="1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100</a:t>
                      </a:r>
                      <a:endParaRPr lang="zh-CN" altLang="en-US" sz="2800" b="1" dirty="0"/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00</a:t>
                      </a:r>
                      <a:endParaRPr lang="zh-CN" altLang="en-US" sz="2800" b="1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/>
                        <a:t>1</a:t>
                      </a:r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/>
                        <a:t>1</a:t>
                      </a:r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zh-CN" altLang="en-US" sz="2800" dirty="0"/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01</a:t>
                      </a:r>
                      <a:endParaRPr lang="zh-CN" altLang="en-US" sz="2800" b="1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zh-CN" altLang="en-US" sz="2800" dirty="0"/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11</a:t>
                      </a:r>
                      <a:endParaRPr lang="zh-CN" altLang="en-US" sz="2800" b="1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10</a:t>
                      </a:r>
                      <a:endParaRPr lang="zh-CN" altLang="en-US" sz="2800" b="1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31" marR="91431"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31" marR="91431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7" name="Round Same Side Corner Rectangle 56">
            <a:extLst>
              <a:ext uri="{FF2B5EF4-FFF2-40B4-BE49-F238E27FC236}">
                <a16:creationId xmlns:a16="http://schemas.microsoft.com/office/drawing/2014/main" id="{ACBF3767-1082-482B-939C-206F51874535}"/>
              </a:ext>
            </a:extLst>
          </p:cNvPr>
          <p:cNvSpPr/>
          <p:nvPr/>
        </p:nvSpPr>
        <p:spPr>
          <a:xfrm rot="10800000">
            <a:off x="1835150" y="2624137"/>
            <a:ext cx="1331038" cy="358775"/>
          </a:xfrm>
          <a:prstGeom prst="round2Same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6" name="Round Same Side Corner Rectangle 55">
            <a:extLst>
              <a:ext uri="{FF2B5EF4-FFF2-40B4-BE49-F238E27FC236}">
                <a16:creationId xmlns:a16="http://schemas.microsoft.com/office/drawing/2014/main" id="{0090FD59-83CF-44C3-8557-DB262C0878B7}"/>
              </a:ext>
            </a:extLst>
          </p:cNvPr>
          <p:cNvSpPr/>
          <p:nvPr/>
        </p:nvSpPr>
        <p:spPr>
          <a:xfrm>
            <a:off x="1835150" y="4515645"/>
            <a:ext cx="1154824" cy="360362"/>
          </a:xfrm>
          <a:prstGeom prst="round2Same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4" name="Round Same Side Corner Rectangle 53">
            <a:extLst>
              <a:ext uri="{FF2B5EF4-FFF2-40B4-BE49-F238E27FC236}">
                <a16:creationId xmlns:a16="http://schemas.microsoft.com/office/drawing/2014/main" id="{04E125DC-99E0-40BA-92B9-1D6A35017E60}"/>
              </a:ext>
            </a:extLst>
          </p:cNvPr>
          <p:cNvSpPr/>
          <p:nvPr/>
        </p:nvSpPr>
        <p:spPr>
          <a:xfrm rot="16200000">
            <a:off x="7527294" y="2984257"/>
            <a:ext cx="1081087" cy="360850"/>
          </a:xfrm>
          <a:prstGeom prst="round2Same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" name="Round Same Side Corner Rectangle 54">
            <a:extLst>
              <a:ext uri="{FF2B5EF4-FFF2-40B4-BE49-F238E27FC236}">
                <a16:creationId xmlns:a16="http://schemas.microsoft.com/office/drawing/2014/main" id="{F9D06393-C299-402E-83B6-A2B2FCA2F335}"/>
              </a:ext>
            </a:extLst>
          </p:cNvPr>
          <p:cNvSpPr/>
          <p:nvPr/>
        </p:nvSpPr>
        <p:spPr>
          <a:xfrm rot="5400000">
            <a:off x="1481988" y="2977301"/>
            <a:ext cx="1081087" cy="374763"/>
          </a:xfrm>
          <a:prstGeom prst="round2Same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AE57923B-EB84-4ADB-8BB6-09BFA0ADFCEE}"/>
              </a:ext>
            </a:extLst>
          </p:cNvPr>
          <p:cNvSpPr/>
          <p:nvPr/>
        </p:nvSpPr>
        <p:spPr>
          <a:xfrm>
            <a:off x="6084887" y="3234613"/>
            <a:ext cx="1368425" cy="113101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31A02ED-9F30-4218-AAAB-717C1D8A7D5D}"/>
              </a:ext>
            </a:extLst>
          </p:cNvPr>
          <p:cNvSpPr/>
          <p:nvPr/>
        </p:nvSpPr>
        <p:spPr>
          <a:xfrm>
            <a:off x="3360626" y="5562503"/>
            <a:ext cx="576892" cy="491635"/>
          </a:xfrm>
          <a:prstGeom prst="rect">
            <a:avLst/>
          </a:prstGeom>
          <a:solidFill>
            <a:srgbClr val="A1B8E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D5BB00-8144-4640-AFD3-7269DA6A3978}"/>
              </a:ext>
            </a:extLst>
          </p:cNvPr>
          <p:cNvSpPr/>
          <p:nvPr/>
        </p:nvSpPr>
        <p:spPr>
          <a:xfrm>
            <a:off x="4839478" y="5579465"/>
            <a:ext cx="522514" cy="4916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B45818F-A64C-4F9A-8D30-D6D6225F8FA5}"/>
              </a:ext>
            </a:extLst>
          </p:cNvPr>
          <p:cNvSpPr/>
          <p:nvPr/>
        </p:nvSpPr>
        <p:spPr>
          <a:xfrm>
            <a:off x="5591725" y="5562503"/>
            <a:ext cx="641124" cy="525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A58019E-F8EB-45C6-A460-CBC615D98ADF}"/>
              </a:ext>
            </a:extLst>
          </p:cNvPr>
          <p:cNvSpPr/>
          <p:nvPr/>
        </p:nvSpPr>
        <p:spPr>
          <a:xfrm rot="5400000">
            <a:off x="5899053" y="4114006"/>
            <a:ext cx="874906" cy="503238"/>
          </a:xfrm>
          <a:prstGeom prst="round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7834" name="Slide Number Placeholder 1">
            <a:extLst>
              <a:ext uri="{FF2B5EF4-FFF2-40B4-BE49-F238E27FC236}">
                <a16:creationId xmlns:a16="http://schemas.microsoft.com/office/drawing/2014/main" id="{283BC00A-1471-4B22-8981-3FAF0392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D1442E7-2CC9-4D2D-9368-E0577EE0170B}" type="slidenum">
              <a:rPr lang="zh-CN" altLang="en-US" sz="1200">
                <a:solidFill>
                  <a:srgbClr val="045C75"/>
                </a:solidFill>
              </a:rPr>
              <a:pPr/>
              <a:t>60</a:t>
            </a:fld>
            <a:endParaRPr lang="en-US" altLang="zh-CN" sz="1200">
              <a:solidFill>
                <a:srgbClr val="045C75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5530F5-F2C6-46C8-A5D4-DFD7A408919F}"/>
              </a:ext>
            </a:extLst>
          </p:cNvPr>
          <p:cNvCxnSpPr/>
          <p:nvPr/>
        </p:nvCxnSpPr>
        <p:spPr>
          <a:xfrm>
            <a:off x="755650" y="1946275"/>
            <a:ext cx="8636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6" name="TextBox 5">
            <a:extLst>
              <a:ext uri="{FF2B5EF4-FFF2-40B4-BE49-F238E27FC236}">
                <a16:creationId xmlns:a16="http://schemas.microsoft.com/office/drawing/2014/main" id="{935B0BF0-F86C-41A6-A7A1-A3731EE0E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62175"/>
            <a:ext cx="71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zh-CN" b="1"/>
              <a:t>AB</a:t>
            </a:r>
            <a:endParaRPr lang="zh-CN" altLang="en-US" b="1"/>
          </a:p>
        </p:txBody>
      </p:sp>
      <p:sp>
        <p:nvSpPr>
          <p:cNvPr id="77837" name="TextBox 6">
            <a:extLst>
              <a:ext uri="{FF2B5EF4-FFF2-40B4-BE49-F238E27FC236}">
                <a16:creationId xmlns:a16="http://schemas.microsoft.com/office/drawing/2014/main" id="{CA28F345-7AA3-4B95-AB70-61D7D1CEC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844675"/>
            <a:ext cx="935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zh-CN" b="1"/>
              <a:t>CDE</a:t>
            </a:r>
            <a:endParaRPr lang="zh-CN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901" name="Object 7">
                <a:extLst>
                  <a:ext uri="{FF2B5EF4-FFF2-40B4-BE49-F238E27FC236}">
                    <a16:creationId xmlns:a16="http://schemas.microsoft.com/office/drawing/2014/main" id="{1B0B875B-4D47-4A21-99DB-495EA459F010}"/>
                  </a:ext>
                </a:extLst>
              </p:cNvPr>
              <p:cNvSpPr txBox="1"/>
              <p:nvPr/>
            </p:nvSpPr>
            <p:spPr bwMode="auto">
              <a:xfrm>
                <a:off x="2891662" y="5613497"/>
                <a:ext cx="3432110" cy="6905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zh-CN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𝐵𝐶𝐸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𝐴𝐶𝐷𝐸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7901" name="Object 7">
                <a:extLst>
                  <a:ext uri="{FF2B5EF4-FFF2-40B4-BE49-F238E27FC236}">
                    <a16:creationId xmlns:a16="http://schemas.microsoft.com/office/drawing/2014/main" id="{1B0B875B-4D47-4A21-99DB-495EA459F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1662" y="5613497"/>
                <a:ext cx="3432110" cy="6905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60">
            <a:extLst>
              <a:ext uri="{FF2B5EF4-FFF2-40B4-BE49-F238E27FC236}">
                <a16:creationId xmlns:a16="http://schemas.microsoft.com/office/drawing/2014/main" id="{5EEAF816-9A11-4090-B4FE-58E30D2CE3E1}"/>
              </a:ext>
            </a:extLst>
          </p:cNvPr>
          <p:cNvSpPr/>
          <p:nvPr/>
        </p:nvSpPr>
        <p:spPr>
          <a:xfrm>
            <a:off x="4100052" y="5562502"/>
            <a:ext cx="522514" cy="491635"/>
          </a:xfrm>
          <a:prstGeom prst="rect">
            <a:avLst/>
          </a:prstGeom>
          <a:solidFill>
            <a:srgbClr val="CEE1F2">
              <a:alpha val="50000"/>
            </a:srgb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4">
            <a:extLst>
              <a:ext uri="{FF2B5EF4-FFF2-40B4-BE49-F238E27FC236}">
                <a16:creationId xmlns:a16="http://schemas.microsoft.com/office/drawing/2014/main" id="{FC34F815-E5B7-4A3B-BD79-7CFFAB328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endParaRPr lang="zh-CN" altLang="en-US"/>
          </a:p>
        </p:txBody>
      </p:sp>
      <p:sp>
        <p:nvSpPr>
          <p:cNvPr id="146435" name="Text Box 5">
            <a:extLst>
              <a:ext uri="{FF2B5EF4-FFF2-40B4-BE49-F238E27FC236}">
                <a16:creationId xmlns:a16="http://schemas.microsoft.com/office/drawing/2014/main" id="{E3C9427C-F856-411B-93AF-AFC9F305B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7467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1. The associative law for addition is normally written as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a. </a:t>
            </a:r>
            <a:r>
              <a:rPr lang="en-US" altLang="zh-CN" i="1">
                <a:solidFill>
                  <a:schemeClr val="tx2"/>
                </a:solidFill>
              </a:rPr>
              <a:t>A + B = B + A</a:t>
            </a:r>
            <a:endParaRPr lang="en-US" altLang="zh-CN" i="1" baseline="3000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b. (</a:t>
            </a:r>
            <a:r>
              <a:rPr lang="en-US" altLang="zh-CN" i="1">
                <a:solidFill>
                  <a:schemeClr val="tx2"/>
                </a:solidFill>
              </a:rPr>
              <a:t>A + B</a:t>
            </a:r>
            <a:r>
              <a:rPr lang="en-US" altLang="zh-CN">
                <a:solidFill>
                  <a:schemeClr val="tx2"/>
                </a:solidFill>
              </a:rPr>
              <a:t>) + </a:t>
            </a:r>
            <a:r>
              <a:rPr lang="en-US" altLang="zh-CN" i="1">
                <a:solidFill>
                  <a:schemeClr val="tx2"/>
                </a:solidFill>
              </a:rPr>
              <a:t>C</a:t>
            </a:r>
            <a:r>
              <a:rPr lang="en-US" altLang="zh-CN">
                <a:solidFill>
                  <a:schemeClr val="tx2"/>
                </a:solidFill>
              </a:rPr>
              <a:t> = </a:t>
            </a:r>
            <a:r>
              <a:rPr lang="en-US" altLang="zh-CN" i="1">
                <a:solidFill>
                  <a:schemeClr val="tx2"/>
                </a:solidFill>
              </a:rPr>
              <a:t>A</a:t>
            </a:r>
            <a:r>
              <a:rPr lang="en-US" altLang="zh-CN">
                <a:solidFill>
                  <a:schemeClr val="tx2"/>
                </a:solidFill>
              </a:rPr>
              <a:t> + (</a:t>
            </a:r>
            <a:r>
              <a:rPr lang="en-US" altLang="zh-CN" i="1">
                <a:solidFill>
                  <a:schemeClr val="tx2"/>
                </a:solidFill>
              </a:rPr>
              <a:t>B + C</a:t>
            </a:r>
            <a:r>
              <a:rPr lang="en-US" altLang="zh-CN">
                <a:solidFill>
                  <a:schemeClr val="tx2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c. </a:t>
            </a:r>
            <a:r>
              <a:rPr lang="en-US" altLang="zh-CN" i="1">
                <a:solidFill>
                  <a:schemeClr val="tx2"/>
                </a:solidFill>
              </a:rPr>
              <a:t>AB = BA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d. </a:t>
            </a:r>
            <a:r>
              <a:rPr lang="en-US" altLang="zh-CN" i="1">
                <a:solidFill>
                  <a:schemeClr val="tx2"/>
                </a:solidFill>
              </a:rPr>
              <a:t>A + AB = A</a:t>
            </a:r>
          </a:p>
          <a:p>
            <a:pPr eaLnBrk="1" hangingPunct="1">
              <a:spcBef>
                <a:spcPct val="50000"/>
              </a:spcBef>
            </a:pPr>
            <a:endParaRPr lang="en-US" altLang="zh-CN" i="1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46436" name="Text Box 6">
            <a:extLst>
              <a:ext uri="{FF2B5EF4-FFF2-40B4-BE49-F238E27FC236}">
                <a16:creationId xmlns:a16="http://schemas.microsoft.com/office/drawing/2014/main" id="{AC4491FC-A988-48A4-A012-66F2E9ABD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07163"/>
            <a:ext cx="2438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rgbClr val="996633"/>
                </a:solidFill>
              </a:rPr>
              <a:t>© 2008 Pearson Education</a:t>
            </a:r>
          </a:p>
        </p:txBody>
      </p:sp>
      <p:sp>
        <p:nvSpPr>
          <p:cNvPr id="146437" name="WordArt 10" descr="White marble">
            <a:extLst>
              <a:ext uri="{FF2B5EF4-FFF2-40B4-BE49-F238E27FC236}">
                <a16:creationId xmlns:a16="http://schemas.microsoft.com/office/drawing/2014/main" id="{C4C2AA5F-5747-403F-A4C4-298D9B74C4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altLang="zh-CN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Times New Roman" panose="02020603050405020304" pitchFamily="18" charset="0"/>
              </a:rPr>
              <a:t>Quiz</a:t>
            </a:r>
            <a:endParaRPr lang="zh-CN" alt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6229CCC9-AC48-465D-A0C9-169D47A4D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endParaRPr lang="zh-CN" altLang="en-US"/>
          </a:p>
        </p:txBody>
      </p:sp>
      <p:sp>
        <p:nvSpPr>
          <p:cNvPr id="150531" name="Text Box 3">
            <a:extLst>
              <a:ext uri="{FF2B5EF4-FFF2-40B4-BE49-F238E27FC236}">
                <a16:creationId xmlns:a16="http://schemas.microsoft.com/office/drawing/2014/main" id="{566C3C64-4598-49AF-8D1F-23A01BFBD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7467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3. The Boolean expression </a:t>
            </a:r>
            <a:r>
              <a:rPr lang="en-US" altLang="zh-CN" i="1">
                <a:solidFill>
                  <a:schemeClr val="tx2"/>
                </a:solidFill>
              </a:rPr>
              <a:t>A</a:t>
            </a:r>
            <a:r>
              <a:rPr lang="en-US" altLang="zh-CN">
                <a:solidFill>
                  <a:schemeClr val="tx2"/>
                </a:solidFill>
              </a:rPr>
              <a:t> </a:t>
            </a:r>
            <a:r>
              <a:rPr lang="en-US" altLang="zh-CN" baseline="30000">
                <a:solidFill>
                  <a:schemeClr val="tx2"/>
                </a:solidFill>
              </a:rPr>
              <a:t>.</a:t>
            </a:r>
            <a:r>
              <a:rPr lang="en-US" altLang="zh-CN">
                <a:solidFill>
                  <a:schemeClr val="tx2"/>
                </a:solidFill>
              </a:rPr>
              <a:t> 1 is equal to</a:t>
            </a:r>
            <a:endParaRPr lang="en-US" altLang="zh-CN" i="1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a.  </a:t>
            </a:r>
            <a:r>
              <a:rPr lang="en-US" altLang="zh-CN" i="1">
                <a:solidFill>
                  <a:schemeClr val="tx2"/>
                </a:solidFill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b.  </a:t>
            </a:r>
            <a:r>
              <a:rPr lang="en-US" altLang="zh-CN" i="1">
                <a:solidFill>
                  <a:schemeClr val="tx2"/>
                </a:solidFill>
              </a:rPr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c.  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d.  1</a:t>
            </a:r>
          </a:p>
        </p:txBody>
      </p:sp>
      <p:sp>
        <p:nvSpPr>
          <p:cNvPr id="150532" name="Text Box 4">
            <a:extLst>
              <a:ext uri="{FF2B5EF4-FFF2-40B4-BE49-F238E27FC236}">
                <a16:creationId xmlns:a16="http://schemas.microsoft.com/office/drawing/2014/main" id="{C720D693-7A97-479F-B0C3-5873E42F4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07163"/>
            <a:ext cx="2438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rgbClr val="996633"/>
                </a:solidFill>
              </a:rPr>
              <a:t>© 2008 Pearson Education</a:t>
            </a:r>
          </a:p>
        </p:txBody>
      </p:sp>
      <p:sp>
        <p:nvSpPr>
          <p:cNvPr id="150533" name="WordArt 5" descr="White marble">
            <a:extLst>
              <a:ext uri="{FF2B5EF4-FFF2-40B4-BE49-F238E27FC236}">
                <a16:creationId xmlns:a16="http://schemas.microsoft.com/office/drawing/2014/main" id="{79955B4B-D8BC-4F63-8ED8-1685E2AA86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altLang="zh-CN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Times New Roman" panose="02020603050405020304" pitchFamily="18" charset="0"/>
              </a:rPr>
              <a:t>Quiz</a:t>
            </a:r>
            <a:endParaRPr lang="zh-CN" alt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75ED4656-A176-46DF-8298-0F2F67980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endParaRPr lang="zh-CN" altLang="en-US"/>
          </a:p>
        </p:txBody>
      </p:sp>
      <p:sp>
        <p:nvSpPr>
          <p:cNvPr id="152579" name="Text Box 3">
            <a:extLst>
              <a:ext uri="{FF2B5EF4-FFF2-40B4-BE49-F238E27FC236}">
                <a16:creationId xmlns:a16="http://schemas.microsoft.com/office/drawing/2014/main" id="{918DB70A-505D-4D03-968D-59142C81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7467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4. The Boolean expression </a:t>
            </a:r>
            <a:r>
              <a:rPr lang="en-US" altLang="zh-CN" i="1">
                <a:solidFill>
                  <a:schemeClr val="tx2"/>
                </a:solidFill>
              </a:rPr>
              <a:t>A</a:t>
            </a:r>
            <a:r>
              <a:rPr lang="en-US" altLang="zh-CN">
                <a:solidFill>
                  <a:schemeClr val="tx2"/>
                </a:solidFill>
              </a:rPr>
              <a:t> + 1 is equal to</a:t>
            </a:r>
            <a:endParaRPr lang="en-US" altLang="zh-CN" i="1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a.  </a:t>
            </a:r>
            <a:r>
              <a:rPr lang="en-US" altLang="zh-CN" i="1">
                <a:solidFill>
                  <a:schemeClr val="tx2"/>
                </a:solidFill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b.  </a:t>
            </a:r>
            <a:r>
              <a:rPr lang="en-US" altLang="zh-CN" i="1">
                <a:solidFill>
                  <a:schemeClr val="tx2"/>
                </a:solidFill>
              </a:rPr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c.  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d.  1</a:t>
            </a:r>
          </a:p>
        </p:txBody>
      </p:sp>
      <p:sp>
        <p:nvSpPr>
          <p:cNvPr id="152580" name="Text Box 4">
            <a:extLst>
              <a:ext uri="{FF2B5EF4-FFF2-40B4-BE49-F238E27FC236}">
                <a16:creationId xmlns:a16="http://schemas.microsoft.com/office/drawing/2014/main" id="{D7B78716-1881-45B3-B121-8AB8DB0DE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07163"/>
            <a:ext cx="2438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rgbClr val="996633"/>
                </a:solidFill>
              </a:rPr>
              <a:t>© 2008 Pearson Education</a:t>
            </a:r>
          </a:p>
        </p:txBody>
      </p:sp>
      <p:sp>
        <p:nvSpPr>
          <p:cNvPr id="152581" name="WordArt 5" descr="White marble">
            <a:extLst>
              <a:ext uri="{FF2B5EF4-FFF2-40B4-BE49-F238E27FC236}">
                <a16:creationId xmlns:a16="http://schemas.microsoft.com/office/drawing/2014/main" id="{AE1FFCAF-EA16-4987-BD93-719EBEA1D2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altLang="zh-CN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Times New Roman" panose="02020603050405020304" pitchFamily="18" charset="0"/>
              </a:rPr>
              <a:t>Quiz</a:t>
            </a:r>
            <a:endParaRPr lang="zh-CN" alt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DDA935AD-39F6-48F8-9428-6DE03A246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endParaRPr lang="zh-CN" altLang="en-US"/>
          </a:p>
        </p:txBody>
      </p:sp>
      <p:sp>
        <p:nvSpPr>
          <p:cNvPr id="154627" name="Text Box 3">
            <a:extLst>
              <a:ext uri="{FF2B5EF4-FFF2-40B4-BE49-F238E27FC236}">
                <a16:creationId xmlns:a16="http://schemas.microsoft.com/office/drawing/2014/main" id="{BCC6294E-E4A4-431D-BC0E-A69150D30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7467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5. The Boolean equation </a:t>
            </a:r>
            <a:r>
              <a:rPr lang="en-US" altLang="zh-CN" i="1">
                <a:solidFill>
                  <a:schemeClr val="tx2"/>
                </a:solidFill>
              </a:rPr>
              <a:t>AB + AC = A</a:t>
            </a:r>
            <a:r>
              <a:rPr lang="en-US" altLang="zh-CN">
                <a:solidFill>
                  <a:schemeClr val="tx2"/>
                </a:solidFill>
              </a:rPr>
              <a:t>(</a:t>
            </a:r>
            <a:r>
              <a:rPr lang="en-US" altLang="zh-CN" i="1">
                <a:solidFill>
                  <a:schemeClr val="tx2"/>
                </a:solidFill>
              </a:rPr>
              <a:t>B+ C</a:t>
            </a:r>
            <a:r>
              <a:rPr lang="en-US" altLang="zh-CN">
                <a:solidFill>
                  <a:schemeClr val="tx2"/>
                </a:solidFill>
              </a:rPr>
              <a:t>) illustrates</a:t>
            </a:r>
            <a:endParaRPr lang="en-US" altLang="zh-CN" i="1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a. the distribution law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b. the commutative law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c. the associative law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d. DeMorgan</a:t>
            </a:r>
            <a:r>
              <a:rPr lang="zh-CN" altLang="en-US">
                <a:solidFill>
                  <a:schemeClr val="tx2"/>
                </a:solidFill>
                <a:latin typeface="Arial" panose="020B0604020202020204" pitchFamily="34" charset="0"/>
              </a:rPr>
              <a:t>’</a:t>
            </a:r>
            <a:r>
              <a:rPr lang="en-US" altLang="zh-CN">
                <a:solidFill>
                  <a:schemeClr val="tx2"/>
                </a:solidFill>
              </a:rPr>
              <a:t>s theorem</a:t>
            </a:r>
          </a:p>
        </p:txBody>
      </p:sp>
      <p:sp>
        <p:nvSpPr>
          <p:cNvPr id="154628" name="Text Box 4">
            <a:extLst>
              <a:ext uri="{FF2B5EF4-FFF2-40B4-BE49-F238E27FC236}">
                <a16:creationId xmlns:a16="http://schemas.microsoft.com/office/drawing/2014/main" id="{353A5F9E-C9E1-41CF-95A4-259EE9700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07163"/>
            <a:ext cx="2438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rgbClr val="996633"/>
                </a:solidFill>
              </a:rPr>
              <a:t>© 2008 Pearson Education</a:t>
            </a:r>
          </a:p>
        </p:txBody>
      </p:sp>
      <p:sp>
        <p:nvSpPr>
          <p:cNvPr id="154629" name="WordArt 5" descr="White marble">
            <a:extLst>
              <a:ext uri="{FF2B5EF4-FFF2-40B4-BE49-F238E27FC236}">
                <a16:creationId xmlns:a16="http://schemas.microsoft.com/office/drawing/2014/main" id="{9B60D150-77FB-4D51-8545-F84F35A9DD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altLang="zh-CN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Times New Roman" panose="02020603050405020304" pitchFamily="18" charset="0"/>
              </a:rPr>
              <a:t>Quiz</a:t>
            </a:r>
            <a:endParaRPr lang="zh-CN" alt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7FDC368B-218E-4DC9-8ED9-ECCD10B69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endParaRPr lang="zh-CN" altLang="en-US"/>
          </a:p>
        </p:txBody>
      </p:sp>
      <p:sp>
        <p:nvSpPr>
          <p:cNvPr id="156675" name="Text Box 3">
            <a:extLst>
              <a:ext uri="{FF2B5EF4-FFF2-40B4-BE49-F238E27FC236}">
                <a16:creationId xmlns:a16="http://schemas.microsoft.com/office/drawing/2014/main" id="{9B649B8E-3FC5-49F1-B516-90C66CF0F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7467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6. A Boolean expression that is in standard SOP form is</a:t>
            </a:r>
            <a:endParaRPr lang="en-US" altLang="zh-CN" i="1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a. the minimum logic expression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b. contains only one product term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c. has every variable in the domain in every term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d. none of the above</a:t>
            </a:r>
          </a:p>
        </p:txBody>
      </p:sp>
      <p:sp>
        <p:nvSpPr>
          <p:cNvPr id="156676" name="Text Box 4">
            <a:extLst>
              <a:ext uri="{FF2B5EF4-FFF2-40B4-BE49-F238E27FC236}">
                <a16:creationId xmlns:a16="http://schemas.microsoft.com/office/drawing/2014/main" id="{9C67A6FA-3C25-416B-AE7F-E5EF7FC63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07163"/>
            <a:ext cx="2438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rgbClr val="996633"/>
                </a:solidFill>
              </a:rPr>
              <a:t>© 2008 Pearson Education</a:t>
            </a:r>
          </a:p>
        </p:txBody>
      </p:sp>
      <p:sp>
        <p:nvSpPr>
          <p:cNvPr id="156677" name="WordArt 5" descr="White marble">
            <a:extLst>
              <a:ext uri="{FF2B5EF4-FFF2-40B4-BE49-F238E27FC236}">
                <a16:creationId xmlns:a16="http://schemas.microsoft.com/office/drawing/2014/main" id="{5B78A7D6-D773-410C-BC1E-421545E04F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altLang="zh-CN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Times New Roman" panose="02020603050405020304" pitchFamily="18" charset="0"/>
              </a:rPr>
              <a:t>Quiz</a:t>
            </a:r>
            <a:endParaRPr lang="zh-CN" alt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E7BAFBFB-9B42-45F7-A2A0-289DF160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endParaRPr lang="zh-CN" altLang="en-US"/>
          </a:p>
        </p:txBody>
      </p:sp>
      <p:sp>
        <p:nvSpPr>
          <p:cNvPr id="158723" name="Text Box 4">
            <a:extLst>
              <a:ext uri="{FF2B5EF4-FFF2-40B4-BE49-F238E27FC236}">
                <a16:creationId xmlns:a16="http://schemas.microsoft.com/office/drawing/2014/main" id="{181D8422-7D84-42C1-B747-F92FB8619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07163"/>
            <a:ext cx="2438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rgbClr val="996633"/>
                </a:solidFill>
              </a:rPr>
              <a:t>© 2008 Pearson Education</a:t>
            </a:r>
          </a:p>
        </p:txBody>
      </p:sp>
      <p:sp>
        <p:nvSpPr>
          <p:cNvPr id="158724" name="WordArt 5" descr="White marble">
            <a:extLst>
              <a:ext uri="{FF2B5EF4-FFF2-40B4-BE49-F238E27FC236}">
                <a16:creationId xmlns:a16="http://schemas.microsoft.com/office/drawing/2014/main" id="{1753FD14-2128-4345-9610-E3200C3F16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altLang="zh-CN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Times New Roman" panose="02020603050405020304" pitchFamily="18" charset="0"/>
              </a:rPr>
              <a:t>Quiz</a:t>
            </a:r>
            <a:endParaRPr lang="zh-CN" alt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cs typeface="Times New Roman" panose="02020603050405020304" pitchFamily="18" charset="0"/>
            </a:endParaRPr>
          </a:p>
        </p:txBody>
      </p:sp>
      <p:sp>
        <p:nvSpPr>
          <p:cNvPr id="158725" name="Text Box 7">
            <a:extLst>
              <a:ext uri="{FF2B5EF4-FFF2-40B4-BE49-F238E27FC236}">
                <a16:creationId xmlns:a16="http://schemas.microsoft.com/office/drawing/2014/main" id="{6F98DAD8-E692-4EF0-9C4F-2EC1639A7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6553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7. Adjacent cells on a Karnaugh map differ from each other by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	a. one variable 	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	b. two variables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	c. three variables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	d. answer depends on the size of the map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D057617A-1052-4BB6-8E49-EA3FC5667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endParaRPr lang="zh-CN" altLang="en-US"/>
          </a:p>
        </p:txBody>
      </p:sp>
      <p:sp>
        <p:nvSpPr>
          <p:cNvPr id="160771" name="Text Box 4">
            <a:extLst>
              <a:ext uri="{FF2B5EF4-FFF2-40B4-BE49-F238E27FC236}">
                <a16:creationId xmlns:a16="http://schemas.microsoft.com/office/drawing/2014/main" id="{FF709578-CD94-4C2C-85B4-8F4E44BF9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07163"/>
            <a:ext cx="2438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rgbClr val="996633"/>
                </a:solidFill>
              </a:rPr>
              <a:t>© 2008 Pearson Education</a:t>
            </a:r>
          </a:p>
        </p:txBody>
      </p:sp>
      <p:sp>
        <p:nvSpPr>
          <p:cNvPr id="160772" name="WordArt 5" descr="White marble">
            <a:extLst>
              <a:ext uri="{FF2B5EF4-FFF2-40B4-BE49-F238E27FC236}">
                <a16:creationId xmlns:a16="http://schemas.microsoft.com/office/drawing/2014/main" id="{7A2355A8-478F-475B-805F-B93A8D29A9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altLang="zh-C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cs typeface="Times New Roman" panose="02020603050405020304" pitchFamily="18" charset="0"/>
              </a:rPr>
              <a:t>Quiz</a:t>
            </a:r>
            <a:endParaRPr lang="zh-CN" alt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cs typeface="Times New Roman" panose="02020603050405020304" pitchFamily="18" charset="0"/>
            </a:endParaRPr>
          </a:p>
        </p:txBody>
      </p:sp>
      <p:graphicFrame>
        <p:nvGraphicFramePr>
          <p:cNvPr id="160773" name="Object 6">
            <a:extLst>
              <a:ext uri="{FF2B5EF4-FFF2-40B4-BE49-F238E27FC236}">
                <a16:creationId xmlns:a16="http://schemas.microsoft.com/office/drawing/2014/main" id="{7783BD34-0543-49C5-BF07-C7E94866FB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2470150"/>
          <a:ext cx="2009775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CorelDRAW" r:id="rId5" imgW="1231900" imgH="1701800" progId="CorelDRAW.Graphic.12">
                  <p:embed/>
                </p:oleObj>
              </mc:Choice>
              <mc:Fallback>
                <p:oleObj name="CorelDRAW" r:id="rId5" imgW="1231900" imgH="1701800" progId="CorelDRAW.Graphic.12">
                  <p:embed/>
                  <p:pic>
                    <p:nvPicPr>
                      <p:cNvPr id="160773" name="Object 6">
                        <a:extLst>
                          <a:ext uri="{FF2B5EF4-FFF2-40B4-BE49-F238E27FC236}">
                            <a16:creationId xmlns:a16="http://schemas.microsoft.com/office/drawing/2014/main" id="{7783BD34-0543-49C5-BF07-C7E94866F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470150"/>
                        <a:ext cx="2009775" cy="278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4" name="Text Box 8">
            <a:extLst>
              <a:ext uri="{FF2B5EF4-FFF2-40B4-BE49-F238E27FC236}">
                <a16:creationId xmlns:a16="http://schemas.microsoft.com/office/drawing/2014/main" id="{DFA71F8D-0C35-48D5-837E-5C5140927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553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</a:rPr>
              <a:t>8. The minimum expression that can be read from the Karnaugh map shown is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</a:rPr>
              <a:t>		a.  </a:t>
            </a:r>
            <a:r>
              <a:rPr lang="en-US" altLang="zh-CN" i="1" dirty="0">
                <a:solidFill>
                  <a:schemeClr val="tx2"/>
                </a:solidFill>
              </a:rPr>
              <a:t>X = A</a:t>
            </a:r>
            <a:r>
              <a:rPr lang="en-US" altLang="zh-CN" dirty="0">
                <a:solidFill>
                  <a:schemeClr val="tx2"/>
                </a:solidFill>
              </a:rPr>
              <a:t>	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</a:rPr>
              <a:t>		b.  </a:t>
            </a:r>
            <a:r>
              <a:rPr lang="en-US" altLang="zh-CN" i="1" dirty="0">
                <a:solidFill>
                  <a:schemeClr val="tx2"/>
                </a:solidFill>
              </a:rPr>
              <a:t>X = A</a:t>
            </a:r>
            <a:endParaRPr lang="en-US" altLang="zh-CN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</a:rPr>
              <a:t>		c.  </a:t>
            </a:r>
            <a:r>
              <a:rPr lang="en-US" altLang="zh-CN" i="1" dirty="0">
                <a:solidFill>
                  <a:schemeClr val="tx2"/>
                </a:solidFill>
              </a:rPr>
              <a:t>X = B</a:t>
            </a:r>
            <a:endParaRPr lang="en-US" altLang="zh-CN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</a:rPr>
              <a:t>		d.  </a:t>
            </a:r>
            <a:r>
              <a:rPr lang="en-US" altLang="zh-CN" i="1" dirty="0">
                <a:solidFill>
                  <a:schemeClr val="tx2"/>
                </a:solidFill>
              </a:rPr>
              <a:t>X = B</a:t>
            </a:r>
          </a:p>
        </p:txBody>
      </p:sp>
      <p:sp>
        <p:nvSpPr>
          <p:cNvPr id="160775" name="Line 9">
            <a:extLst>
              <a:ext uri="{FF2B5EF4-FFF2-40B4-BE49-F238E27FC236}">
                <a16:creationId xmlns:a16="http://schemas.microsoft.com/office/drawing/2014/main" id="{1FDC3351-1017-43D5-98D3-D6F20974F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5249" y="3276243"/>
            <a:ext cx="152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0776" name="Line 10">
            <a:extLst>
              <a:ext uri="{FF2B5EF4-FFF2-40B4-BE49-F238E27FC236}">
                <a16:creationId xmlns:a16="http://schemas.microsoft.com/office/drawing/2014/main" id="{36E0151A-FBC6-4DFB-9D3A-8D197C1D0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5249" y="4375279"/>
            <a:ext cx="152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2C10C34C-C403-43D2-A84D-7954C2437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endParaRPr lang="zh-CN" altLang="en-US"/>
          </a:p>
        </p:txBody>
      </p:sp>
      <p:sp>
        <p:nvSpPr>
          <p:cNvPr id="162819" name="Text Box 3">
            <a:extLst>
              <a:ext uri="{FF2B5EF4-FFF2-40B4-BE49-F238E27FC236}">
                <a16:creationId xmlns:a16="http://schemas.microsoft.com/office/drawing/2014/main" id="{CDBFF6B4-107D-4E60-B4AD-1344ED005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07163"/>
            <a:ext cx="2438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rgbClr val="996633"/>
                </a:solidFill>
              </a:rPr>
              <a:t>© 2008 Pearson Education</a:t>
            </a:r>
          </a:p>
        </p:txBody>
      </p:sp>
      <p:sp>
        <p:nvSpPr>
          <p:cNvPr id="162820" name="WordArt 4" descr="White marble">
            <a:extLst>
              <a:ext uri="{FF2B5EF4-FFF2-40B4-BE49-F238E27FC236}">
                <a16:creationId xmlns:a16="http://schemas.microsoft.com/office/drawing/2014/main" id="{85EF3803-F340-4BEB-8AE4-F7ADD4CAB1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altLang="zh-C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cs typeface="Times New Roman" panose="02020603050405020304" pitchFamily="18" charset="0"/>
              </a:rPr>
              <a:t>Quiz</a:t>
            </a:r>
            <a:endParaRPr lang="zh-CN" alt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cs typeface="Times New Roman" panose="02020603050405020304" pitchFamily="18" charset="0"/>
            </a:endParaRPr>
          </a:p>
        </p:txBody>
      </p:sp>
      <p:sp>
        <p:nvSpPr>
          <p:cNvPr id="162821" name="Text Box 6">
            <a:extLst>
              <a:ext uri="{FF2B5EF4-FFF2-40B4-BE49-F238E27FC236}">
                <a16:creationId xmlns:a16="http://schemas.microsoft.com/office/drawing/2014/main" id="{C3B1A81C-9655-43C3-A1FB-F92DDCC19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553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9. The minimum expression that can be read from the Karnaugh map shown is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	a.  </a:t>
            </a:r>
            <a:r>
              <a:rPr lang="en-US" altLang="zh-CN" i="1">
                <a:solidFill>
                  <a:schemeClr val="tx2"/>
                </a:solidFill>
              </a:rPr>
              <a:t>X = A</a:t>
            </a:r>
            <a:r>
              <a:rPr lang="en-US" altLang="zh-CN">
                <a:solidFill>
                  <a:schemeClr val="tx2"/>
                </a:solidFill>
              </a:rPr>
              <a:t>	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	b.  </a:t>
            </a:r>
            <a:r>
              <a:rPr lang="en-US" altLang="zh-CN" i="1">
                <a:solidFill>
                  <a:schemeClr val="tx2"/>
                </a:solidFill>
              </a:rPr>
              <a:t>X = A</a:t>
            </a:r>
            <a:endParaRPr lang="en-US" altLang="zh-CN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	c.  </a:t>
            </a:r>
            <a:r>
              <a:rPr lang="en-US" altLang="zh-CN" i="1">
                <a:solidFill>
                  <a:schemeClr val="tx2"/>
                </a:solidFill>
              </a:rPr>
              <a:t>X = B</a:t>
            </a:r>
            <a:endParaRPr lang="en-US" altLang="zh-CN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</a:rPr>
              <a:t>		d.  </a:t>
            </a:r>
            <a:r>
              <a:rPr lang="en-US" altLang="zh-CN" i="1">
                <a:solidFill>
                  <a:schemeClr val="tx2"/>
                </a:solidFill>
              </a:rPr>
              <a:t>X = B</a:t>
            </a:r>
          </a:p>
        </p:txBody>
      </p:sp>
      <p:sp>
        <p:nvSpPr>
          <p:cNvPr id="162822" name="Line 7">
            <a:extLst>
              <a:ext uri="{FF2B5EF4-FFF2-40B4-BE49-F238E27FC236}">
                <a16:creationId xmlns:a16="http://schemas.microsoft.com/office/drawing/2014/main" id="{F4EC553D-33F4-4C8F-887F-A6F677F3C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0131" y="3301482"/>
            <a:ext cx="152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62823" name="Line 8">
            <a:extLst>
              <a:ext uri="{FF2B5EF4-FFF2-40B4-BE49-F238E27FC236}">
                <a16:creationId xmlns:a16="http://schemas.microsoft.com/office/drawing/2014/main" id="{A2F28384-4BF8-4A5A-A128-AAE80A031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91" y="4362839"/>
            <a:ext cx="152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62824" name="Object 13">
            <a:extLst>
              <a:ext uri="{FF2B5EF4-FFF2-40B4-BE49-F238E27FC236}">
                <a16:creationId xmlns:a16="http://schemas.microsoft.com/office/drawing/2014/main" id="{AC514BDF-B897-489D-815A-408756ED7D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2438400"/>
          <a:ext cx="20320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CorelDRAW" r:id="rId5" imgW="1231900" imgH="1701800" progId="CorelDRAW.Graphic.12">
                  <p:embed/>
                </p:oleObj>
              </mc:Choice>
              <mc:Fallback>
                <p:oleObj name="CorelDRAW" r:id="rId5" imgW="1231900" imgH="1701800" progId="CorelDRAW.Graphic.12">
                  <p:embed/>
                  <p:pic>
                    <p:nvPicPr>
                      <p:cNvPr id="162824" name="Object 13">
                        <a:extLst>
                          <a:ext uri="{FF2B5EF4-FFF2-40B4-BE49-F238E27FC236}">
                            <a16:creationId xmlns:a16="http://schemas.microsoft.com/office/drawing/2014/main" id="{AC514BDF-B897-489D-815A-408756ED7D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438400"/>
                        <a:ext cx="20320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55F35809-5579-4D7A-800C-1BF790BB3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2581275" cy="466725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SOP Standard form</a:t>
            </a:r>
          </a:p>
        </p:txBody>
      </p:sp>
      <p:pic>
        <p:nvPicPr>
          <p:cNvPr id="54275" name="Picture 23">
            <a:extLst>
              <a:ext uri="{FF2B5EF4-FFF2-40B4-BE49-F238E27FC236}">
                <a16:creationId xmlns:a16="http://schemas.microsoft.com/office/drawing/2014/main" id="{C9AE69DF-AF31-4572-BBA7-C0DCA7C0F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63246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43" name="Group 27">
            <a:extLst>
              <a:ext uri="{FF2B5EF4-FFF2-40B4-BE49-F238E27FC236}">
                <a16:creationId xmlns:a16="http://schemas.microsoft.com/office/drawing/2014/main" id="{CC3AAEA0-19A0-40B1-B53D-ABC095A55984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876800"/>
            <a:ext cx="1219200" cy="825500"/>
            <a:chOff x="576" y="3072"/>
            <a:chExt cx="768" cy="520"/>
          </a:xfrm>
        </p:grpSpPr>
        <p:sp>
          <p:nvSpPr>
            <p:cNvPr id="54279" name="Text Box 24">
              <a:extLst>
                <a:ext uri="{FF2B5EF4-FFF2-40B4-BE49-F238E27FC236}">
                  <a16:creationId xmlns:a16="http://schemas.microsoft.com/office/drawing/2014/main" id="{E2F81A01-EF0F-4A1F-8369-E3F2D33A7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072"/>
              <a:ext cx="76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SOP Standard form</a:t>
              </a:r>
            </a:p>
          </p:txBody>
        </p:sp>
        <p:sp>
          <p:nvSpPr>
            <p:cNvPr id="54280" name="Line 25">
              <a:extLst>
                <a:ext uri="{FF2B5EF4-FFF2-40B4-BE49-F238E27FC236}">
                  <a16:creationId xmlns:a16="http://schemas.microsoft.com/office/drawing/2014/main" id="{5BB96C11-0F5F-4773-B2B3-94ED43C1D9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350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37242" name="Oval 26">
            <a:extLst>
              <a:ext uri="{FF2B5EF4-FFF2-40B4-BE49-F238E27FC236}">
                <a16:creationId xmlns:a16="http://schemas.microsoft.com/office/drawing/2014/main" id="{BAB53AD3-7402-4BFA-B218-2E3A86486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352800"/>
            <a:ext cx="17526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7244" name="Rectangle 28">
            <a:extLst>
              <a:ext uri="{FF2B5EF4-FFF2-40B4-BE49-F238E27FC236}">
                <a16:creationId xmlns:a16="http://schemas.microsoft.com/office/drawing/2014/main" id="{964A3C48-9719-4BD7-9525-50AF14630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464175"/>
            <a:ext cx="441325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37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42" grpId="0" animBg="1"/>
      <p:bldP spid="1372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>
            <a:extLst>
              <a:ext uri="{FF2B5EF4-FFF2-40B4-BE49-F238E27FC236}">
                <a16:creationId xmlns:a16="http://schemas.microsoft.com/office/drawing/2014/main" id="{A5DDD4D4-424F-46EB-AD5B-5714F0F50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130300"/>
            <a:ext cx="6108700" cy="461963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</a:rPr>
              <a:t>Binary representation of a standard product term</a:t>
            </a:r>
          </a:p>
        </p:txBody>
      </p:sp>
      <p:sp>
        <p:nvSpPr>
          <p:cNvPr id="57347" name="文本框 5">
            <a:extLst>
              <a:ext uri="{FF2B5EF4-FFF2-40B4-BE49-F238E27FC236}">
                <a16:creationId xmlns:a16="http://schemas.microsoft.com/office/drawing/2014/main" id="{43553FBB-DCCD-4904-B143-FFC3D4337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8800"/>
            <a:ext cx="77025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</a:rPr>
              <a:t>A standard product term is equal to 1 for only one combination of variable values.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Times-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Times-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</a:rPr>
              <a:t>Remember, a product term is implemented with an AND gate whose output is 1 only if each of its inputs is 1.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Times-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Bold"/>
              </a:rPr>
              <a:t>An SOP expression is equal to 1 only if one or more of the product terms in the expression is equal to 1.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b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</a:b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57348" name="图片 7">
            <a:extLst>
              <a:ext uri="{FF2B5EF4-FFF2-40B4-BE49-F238E27FC236}">
                <a16:creationId xmlns:a16="http://schemas.microsoft.com/office/drawing/2014/main" id="{2A40BC4E-FCB3-4B00-8215-D9E413826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480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图片 4">
            <a:extLst>
              <a:ext uri="{FF2B5EF4-FFF2-40B4-BE49-F238E27FC236}">
                <a16:creationId xmlns:a16="http://schemas.microsoft.com/office/drawing/2014/main" id="{3E91BD72-F183-43FC-8646-019B07F83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2484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图片 6">
            <a:extLst>
              <a:ext uri="{FF2B5EF4-FFF2-40B4-BE49-F238E27FC236}">
                <a16:creationId xmlns:a16="http://schemas.microsoft.com/office/drawing/2014/main" id="{C7F0DCB9-6CDE-4D1C-A46A-056466C1A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633571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67342B0-D92B-43A2-AC51-97102716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981200"/>
            <a:ext cx="6107113" cy="3657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ITLE" val="C:\Program Files\PowerPlugs\3D Titles\Volume I\\Diamonds 02.p3d"/>
  <p:tag name="POWER3D TITLE SOUND" val="Synthesizer"/>
  <p:tag name="POWER3D TITLE OPTIONS" val="0 -1 158644 Reverse"/>
  <p:tag name="POWER3D TEXT0" val="The Science of Electronics"/>
  <p:tag name="POWER3D FONT0" val="Arial"/>
  <p:tag name="POWER3D TITLE OPTIONS0" val="1 1 0 100"/>
  <p:tag name="POWER3D TEXT1" val="Digital"/>
  <p:tag name="POWER3D FONT1" val="Arial"/>
  <p:tag name="POWER3D TITLE OPTIONS1" val="1 1 0 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ITLE" val="C:\Program Files\PowerPlugs\3D Titles\Volume I\\Diamonds 02.p3d"/>
  <p:tag name="POWER3D TITLE SOUND" val="Synthesizer"/>
  <p:tag name="POWER3D TITLE OPTIONS" val="0 -1 158644 Reverse"/>
  <p:tag name="POWER3D TEXT0" val="The Science of Electronics"/>
  <p:tag name="POWER3D FONT0" val="Arial"/>
  <p:tag name="POWER3D TITLE OPTIONS0" val="1 1 0 100"/>
  <p:tag name="POWER3D TEXT1" val="Digital"/>
  <p:tag name="POWER3D FONT1" val="Arial"/>
  <p:tag name="POWER3D TITLE OPTIONS1" val="1 1 0 1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ITLE" val="C:\Program Files\PowerPlugs\3D Titles\Volume I\\Diamonds 02.p3d"/>
  <p:tag name="POWER3D TITLE SOUND" val="Synthesizer"/>
  <p:tag name="POWER3D TITLE OPTIONS" val="0 -1 158644 Reverse"/>
  <p:tag name="POWER3D TEXT0" val="The Science of Electronics"/>
  <p:tag name="POWER3D FONT0" val="Arial"/>
  <p:tag name="POWER3D TITLE OPTIONS0" val="1 1 0 100"/>
  <p:tag name="POWER3D TEXT1" val="Digital"/>
  <p:tag name="POWER3D FONT1" val="Arial"/>
  <p:tag name="POWER3D TITLE OPTIONS1" val="1 1 0 1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ITLE" val="C:\Program Files\PowerPlugs\3D Titles\Volume I\\Diamonds 02.p3d"/>
  <p:tag name="POWER3D TITLE SOUND" val="Synthesizer"/>
  <p:tag name="POWER3D TITLE OPTIONS" val="0 -1 158644 Reverse"/>
  <p:tag name="POWER3D TEXT0" val="The Science of Electronics"/>
  <p:tag name="POWER3D FONT0" val="Arial"/>
  <p:tag name="POWER3D TITLE OPTIONS0" val="1 1 0 100"/>
  <p:tag name="POWER3D TEXT1" val="Digital"/>
  <p:tag name="POWER3D FONT1" val="Arial"/>
  <p:tag name="POWER3D TITLE OPTIONS1" val="1 1 0 1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ITLE" val="C:\Program Files\PowerPlugs\3D Titles\Volume I\\Diamonds 02.p3d"/>
  <p:tag name="POWER3D TITLE SOUND" val="Synthesizer"/>
  <p:tag name="POWER3D TITLE OPTIONS" val="0 -1 158644 Reverse"/>
  <p:tag name="POWER3D TEXT0" val="The Science of Electronics"/>
  <p:tag name="POWER3D FONT0" val="Arial"/>
  <p:tag name="POWER3D TITLE OPTIONS0" val="1 1 0 100"/>
  <p:tag name="POWER3D TEXT1" val="Digital"/>
  <p:tag name="POWER3D FONT1" val="Arial"/>
  <p:tag name="POWER3D TITLE OPTIONS1" val="1 1 0 1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ITLE" val="C:\Program Files\PowerPlugs\3D Titles\Volume I\\Diamonds 02.p3d"/>
  <p:tag name="POWER3D TITLE SOUND" val="Synthesizer"/>
  <p:tag name="POWER3D TITLE OPTIONS" val="0 -1 158644 Reverse"/>
  <p:tag name="POWER3D TEXT0" val="The Science of Electronics"/>
  <p:tag name="POWER3D FONT0" val="Arial"/>
  <p:tag name="POWER3D TITLE OPTIONS0" val="1 1 0 100"/>
  <p:tag name="POWER3D TEXT1" val="Digital"/>
  <p:tag name="POWER3D FONT1" val="Arial"/>
  <p:tag name="POWER3D TITLE OPTIONS1" val="1 1 0 10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ightech027 Print PowerPlugs Favorites 2">
  <a:themeElements>
    <a:clrScheme name="">
      <a:dk1>
        <a:srgbClr val="000000"/>
      </a:dk1>
      <a:lt1>
        <a:srgbClr val="B2B2B2"/>
      </a:lt1>
      <a:dk2>
        <a:srgbClr val="663300"/>
      </a:dk2>
      <a:lt2>
        <a:srgbClr val="B2B2B2"/>
      </a:lt2>
      <a:accent1>
        <a:srgbClr val="FFCC00"/>
      </a:accent1>
      <a:accent2>
        <a:srgbClr val="CC6600"/>
      </a:accent2>
      <a:accent3>
        <a:srgbClr val="D5D5D5"/>
      </a:accent3>
      <a:accent4>
        <a:srgbClr val="000000"/>
      </a:accent4>
      <a:accent5>
        <a:srgbClr val="FFE2AA"/>
      </a:accent5>
      <a:accent6>
        <a:srgbClr val="B95C00"/>
      </a:accent6>
      <a:hlink>
        <a:srgbClr val="FF9900"/>
      </a:hlink>
      <a:folHlink>
        <a:srgbClr val="B2B2B2"/>
      </a:folHlink>
    </a:clrScheme>
    <a:fontScheme name="Hightech027 Print PowerPlugs Favorites 2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ヒラギノ角ゴ Pro W3" charset="0"/>
          </a:defRPr>
        </a:defPPr>
      </a:lstStyle>
    </a:lnDef>
  </a:objectDefaults>
  <a:extraClrSchemeLst>
    <a:extraClrScheme>
      <a:clrScheme name="Hightech027 Print PowerPlugs Favorites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tech027 Print PowerPlugs Favorites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tech027 Print PowerPlugs Favorites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tech027 Print PowerPlugs Favorites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tech027 Print PowerPlugs Favorites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tech027 Print PowerPlugs Favorites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tech027 Print PowerPlugs Favorites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3127</Words>
  <Application>Microsoft Office PowerPoint</Application>
  <PresentationFormat>全屏显示(4:3)</PresentationFormat>
  <Paragraphs>1041</Paragraphs>
  <Slides>68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68</vt:i4>
      </vt:variant>
    </vt:vector>
  </HeadingPairs>
  <TitlesOfParts>
    <vt:vector size="88" baseType="lpstr">
      <vt:lpstr>Times-Bold</vt:lpstr>
      <vt:lpstr>Times-Italic</vt:lpstr>
      <vt:lpstr>Times-Roman</vt:lpstr>
      <vt:lpstr>等线</vt:lpstr>
      <vt:lpstr>Arial</vt:lpstr>
      <vt:lpstr>Calibri</vt:lpstr>
      <vt:lpstr>Calibri Light</vt:lpstr>
      <vt:lpstr>Cambria Math</vt:lpstr>
      <vt:lpstr>Impact</vt:lpstr>
      <vt:lpstr>Tahoma</vt:lpstr>
      <vt:lpstr>Times</vt:lpstr>
      <vt:lpstr>Times New Roman</vt:lpstr>
      <vt:lpstr>Verdana</vt:lpstr>
      <vt:lpstr>Wingdings</vt:lpstr>
      <vt:lpstr>Office 主题​​</vt:lpstr>
      <vt:lpstr>1_Office 主题​​</vt:lpstr>
      <vt:lpstr>Hightech027 Print PowerPlugs Favorites 2</vt:lpstr>
      <vt:lpstr>Equation</vt:lpstr>
      <vt:lpstr>CorelDRAW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Logic Expressions and Truth Table</vt:lpstr>
      <vt:lpstr>Logic Expressions and Truth Table</vt:lpstr>
      <vt:lpstr>Logic Expressions and Truth Table</vt:lpstr>
      <vt:lpstr>Logic Expressions and Truth Table</vt:lpstr>
      <vt:lpstr>Logic Expressions and Truth Table</vt:lpstr>
      <vt:lpstr>Logic Expressions and Truth Table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倩怡 黄</dc:creator>
  <cp:lastModifiedBy>倩怡 黄</cp:lastModifiedBy>
  <cp:revision>5</cp:revision>
  <dcterms:created xsi:type="dcterms:W3CDTF">2025-03-08T13:12:23Z</dcterms:created>
  <dcterms:modified xsi:type="dcterms:W3CDTF">2025-03-13T02:48:06Z</dcterms:modified>
</cp:coreProperties>
</file>